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20" r:id="rId4"/>
    <p:sldMasterId id="2147483721" r:id="rId5"/>
    <p:sldMasterId id="214748372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9AA0A6"/>
          </p15:clr>
        </p15:guide>
        <p15:guide id="4" orient="horz" pos="2952">
          <p15:clr>
            <a:srgbClr val="9AA0A6"/>
          </p15:clr>
        </p15:guide>
        <p15:guide id="5" pos="4896">
          <p15:clr>
            <a:srgbClr val="9AA0A6"/>
          </p15:clr>
        </p15:guide>
        <p15:guide id="6" orient="horz" pos="917">
          <p15:clr>
            <a:srgbClr val="9AA0A6"/>
          </p15:clr>
        </p15:guide>
        <p15:guide id="7" pos="4320">
          <p15:clr>
            <a:srgbClr val="9AA0A6"/>
          </p15:clr>
        </p15:guide>
        <p15:guide id="8" pos="3744">
          <p15:clr>
            <a:srgbClr val="9AA0A6"/>
          </p15:clr>
        </p15:guide>
        <p15:guide id="9" pos="3168">
          <p15:clr>
            <a:srgbClr val="9AA0A6"/>
          </p15:clr>
        </p15:guide>
        <p15:guide id="10" pos="2592">
          <p15:clr>
            <a:srgbClr val="9AA0A6"/>
          </p15:clr>
        </p15:guide>
        <p15:guide id="11" pos="2016">
          <p15:clr>
            <a:srgbClr val="9AA0A6"/>
          </p15:clr>
        </p15:guide>
        <p15:guide id="12" pos="1440">
          <p15:clr>
            <a:srgbClr val="9AA0A6"/>
          </p15:clr>
        </p15:guide>
        <p15:guide id="13" pos="864">
          <p15:clr>
            <a:srgbClr val="9AA0A6"/>
          </p15:clr>
        </p15:guide>
        <p15:guide id="14" orient="horz" pos="1546">
          <p15:clr>
            <a:srgbClr val="9AA0A6"/>
          </p15:clr>
        </p15:guide>
        <p15:guide id="15" orient="horz" pos="1694">
          <p15:clr>
            <a:srgbClr val="9AA0A6"/>
          </p15:clr>
        </p15:guide>
        <p15:guide id="16" orient="horz" pos="2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 orient="horz"/>
        <p:guide pos="288"/>
        <p:guide pos="5472"/>
        <p:guide pos="2952" orient="horz"/>
        <p:guide pos="4896"/>
        <p:guide pos="917" orient="horz"/>
        <p:guide pos="4320"/>
        <p:guide pos="3744"/>
        <p:guide pos="3168"/>
        <p:guide pos="2592"/>
        <p:guide pos="2016"/>
        <p:guide pos="1440"/>
        <p:guide pos="864"/>
        <p:guide pos="1546" orient="horz"/>
        <p:guide pos="1694" orient="horz"/>
        <p:guide pos="2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20" Type="http://schemas.openxmlformats.org/officeDocument/2006/relationships/slide" Target="slides/slide1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43" Type="http://schemas.openxmlformats.org/officeDocument/2006/relationships/slide" Target="slides/slide36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00.png>
</file>

<file path=ppt/media/image101.png>
</file>

<file path=ppt/media/image102.jpg>
</file>

<file path=ppt/media/image103.jpg>
</file>

<file path=ppt/media/image104.png>
</file>

<file path=ppt/media/image105.png>
</file>

<file path=ppt/media/image106.jpg>
</file>

<file path=ppt/media/image107.jpg>
</file>

<file path=ppt/media/image108.jpg>
</file>

<file path=ppt/media/image109.png>
</file>

<file path=ppt/media/image110.png>
</file>

<file path=ppt/media/image111.png>
</file>

<file path=ppt/media/image113.png>
</file>

<file path=ppt/media/image115.jpg>
</file>

<file path=ppt/media/image116.png>
</file>

<file path=ppt/media/image117.png>
</file>

<file path=ppt/media/image118.png>
</file>

<file path=ppt/media/image119.png>
</file>

<file path=ppt/media/image12.png>
</file>

<file path=ppt/media/image121.png>
</file>

<file path=ppt/media/image13.png>
</file>

<file path=ppt/media/image17.png>
</file>

<file path=ppt/media/image18.png>
</file>

<file path=ppt/media/image22.png>
</file>

<file path=ppt/media/image23.png>
</file>

<file path=ppt/media/image28.png>
</file>

<file path=ppt/media/image30.png>
</file>

<file path=ppt/media/image36.png>
</file>

<file path=ppt/media/image37.png>
</file>

<file path=ppt/media/image40.png>
</file>

<file path=ppt/media/image42.png>
</file>

<file path=ppt/media/image46.png>
</file>

<file path=ppt/media/image5.png>
</file>

<file path=ppt/media/image6.png>
</file>

<file path=ppt/media/image63.png>
</file>

<file path=ppt/media/image7.png>
</file>

<file path=ppt/media/image75.png>
</file>

<file path=ppt/media/image76.png>
</file>

<file path=ppt/media/image77.png>
</file>

<file path=ppt/media/image8.png>
</file>

<file path=ppt/media/image81.png>
</file>

<file path=ppt/media/image82.png>
</file>

<file path=ppt/media/image83.png>
</file>

<file path=ppt/media/image85.png>
</file>

<file path=ppt/media/image86.png>
</file>

<file path=ppt/media/image87.png>
</file>

<file path=ppt/media/image88.png>
</file>

<file path=ppt/media/image8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academy-software-foundation-governing-board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academy-software-foundation-governing-board_slidedeck_alternates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academy-software-foundation-staff_slidedeck_all" TargetMode="Externa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aswf.io/embed/embed.html?base-path=&amp;key=aswf-member-company&amp;headers=true&amp;category-header=false&amp;category-in-subcategory=false&amp;title-uppercase=false&amp;title-alignment=left&amp;title-font-family=sans-serif&amp;title-font-size=13&amp;style=clean&amp;bg-color=%232b8ca0&amp;fg-color=%23ffffff&amp;item-modal=false&amp;item-name=false&amp;size=lg&amp;items-alignment=left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6dc2bfbbc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1" name="Google Shape;591;g26dc2bfbbc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3bf50b1865_1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23bf50b1865_1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239fda6744f_0_1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239fda6744f_0_1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39fda6744f_0_1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8" name="Google Shape;608;g239fda6744f_0_1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37265111e78_0_2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37265111e78_0_2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https://jmertic.github.io/committee-gallery/academy-software-foundation-governing-board</a:t>
            </a:r>
            <a:r>
              <a:rPr lang="en"/>
              <a:t> </a:t>
            </a:r>
            <a:endParaRPr/>
          </a:p>
        </p:txBody>
      </p:sp>
      <p:sp>
        <p:nvSpPr>
          <p:cNvPr id="615" name="Google Shape;615;g37265111e78_0_2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34f81ee95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34f81ee95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239fda6744f_0_12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0" name="Google Shape;630;g239fda6744f_0_12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37265111e78_0_2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37265111e78_0_2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https://jmertic.github.io/committee-gallery/academy-software-foundation-governing-board_slidedeck_alternates</a:t>
            </a:r>
            <a:endParaRPr/>
          </a:p>
        </p:txBody>
      </p:sp>
      <p:sp>
        <p:nvSpPr>
          <p:cNvPr id="638" name="Google Shape;638;g37265111e78_0_20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641a776a3e_0_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641a776a3e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b86e582f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b86e582f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3bf50b1865_1_6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3bf50b1865_1_6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2b86e582f31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2b86e582f31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2641a776a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2641a776a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3bf50b1865_1_7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9" name="Google Shape;669;g23bf50b1865_1_7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3a66f2283a8_0_5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3a66f2283a8_0_5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239fda6744f_0_1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4" name="Google Shape;734;g239fda6744f_0_1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23bf50b1865_1_9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0" name="Google Shape;740;g23bf50b1865_1_9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239fda6744f_0_1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6" name="Google Shape;746;g239fda6744f_0_1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239fda6744f_0_12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2" name="Google Shape;752;g239fda6744f_0_12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641a776a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641a776a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2641a776a3e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2641a776a3e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641a776a3e_0_2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The Academy Software Foundation was developed in a partnership between the Academy of Motion Picture Arts and Sciences and the Linux Foundation, both partners bringing a unique blend of film industry knowledge and open source technical and organizational expertise to create a unique organization dedicated to accelerate software development and innovation in the motion picture industry. </a:t>
            </a:r>
            <a:endParaRPr/>
          </a:p>
        </p:txBody>
      </p:sp>
      <p:sp>
        <p:nvSpPr>
          <p:cNvPr id="300" name="Google Shape;300;g2641a776a3e_0_2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144a5df102b_3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0" name="Google Shape;770;g144a5df102b_3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23bf50b1865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23bf50b1865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23bf50b1865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23bf50b1865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2641a776a3e_0_9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2641a776a3e_0_9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2641a776a3e_0_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2641a776a3e_0_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rgbClr val="2200CC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https://jmertic.github.io/committee-gallery/academy-software-foundation-staff_slidedeck_all</a:t>
            </a:r>
            <a:r>
              <a:rPr lang="en">
                <a:solidFill>
                  <a:schemeClr val="dk1"/>
                </a:solidFill>
              </a:rPr>
              <a:t> 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23bf50b1865_1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23bf50b1865_1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1375398be2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1375398be2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421fcf442e_0_492:notes"/>
          <p:cNvSpPr/>
          <p:nvPr>
            <p:ph idx="2" type="sldImg"/>
          </p:nvPr>
        </p:nvSpPr>
        <p:spPr>
          <a:xfrm>
            <a:off x="1143225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3421fcf442e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davidmorin@davidmorin.com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9243639d8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9243639d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landscape.aswf.io/embed/embed.html?base-path=&amp;key=aswf-member-company&amp;headers=true&amp;category-header=false&amp;category-in-subcategory=false&amp;title-uppercase=false&amp;title-alignment=left&amp;title-font-family=sans-serif&amp;title-font-size=13&amp;style=clean&amp;bg-color=%232b8ca0&amp;fg-color=%23ffffff&amp;item-modal=false&amp;item-name=false&amp;size=lg&amp;items-alignment=left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3bf50b1865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3bf50b1865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4244d2d04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88" name="Google Shape;488;g34244d2d04a_0_1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3bf50b1865_1_9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0" name="Google Shape;580;g23bf50b1865_1_9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239fda6744f_0_1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239fda6744f_0_1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image" Target="../media/image1.png"/><Relationship Id="rId4" Type="http://schemas.openxmlformats.org/officeDocument/2006/relationships/image" Target="../media/image23.png"/><Relationship Id="rId5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3.png"/><Relationship Id="rId3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image" Target="../media/image23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9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0.png"/><Relationship Id="rId3" Type="http://schemas.openxmlformats.org/officeDocument/2006/relationships/image" Target="../media/image1.png"/><Relationship Id="rId4" Type="http://schemas.openxmlformats.org/officeDocument/2006/relationships/image" Target="../media/image23.png"/><Relationship Id="rId5" Type="http://schemas.openxmlformats.org/officeDocument/2006/relationships/image" Target="../media/image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0.png"/><Relationship Id="rId3" Type="http://schemas.openxmlformats.org/officeDocument/2006/relationships/image" Target="../media/image23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28.png"/><Relationship Id="rId4" Type="http://schemas.openxmlformats.org/officeDocument/2006/relationships/image" Target="../media/image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42.png"/><Relationship Id="rId4" Type="http://schemas.openxmlformats.org/officeDocument/2006/relationships/image" Target="../media/image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8.png"/><Relationship Id="rId4" Type="http://schemas.openxmlformats.org/officeDocument/2006/relationships/image" Target="../media/image5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6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3.png"/><Relationship Id="rId3" Type="http://schemas.openxmlformats.org/officeDocument/2006/relationships/image" Target="../media/image17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9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42.png"/><Relationship Id="rId4" Type="http://schemas.openxmlformats.org/officeDocument/2006/relationships/image" Target="../media/image5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6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0.png"/><Relationship Id="rId3" Type="http://schemas.openxmlformats.org/officeDocument/2006/relationships/image" Target="../media/image1.png"/><Relationship Id="rId4" Type="http://schemas.openxmlformats.org/officeDocument/2006/relationships/image" Target="../media/image23.png"/><Relationship Id="rId5" Type="http://schemas.openxmlformats.org/officeDocument/2006/relationships/image" Target="../media/image5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0.png"/><Relationship Id="rId3" Type="http://schemas.openxmlformats.org/officeDocument/2006/relationships/image" Target="../media/image23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28.png"/><Relationship Id="rId4" Type="http://schemas.openxmlformats.org/officeDocument/2006/relationships/image" Target="../media/image5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42.png"/><Relationship Id="rId4" Type="http://schemas.openxmlformats.org/officeDocument/2006/relationships/image" Target="../media/image5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7.png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101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Relationship Id="rId3" Type="http://schemas.openxmlformats.org/officeDocument/2006/relationships/image" Target="../media/image101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10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Relationship Id="rId3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Relationship Id="rId3" Type="http://schemas.openxmlformats.org/officeDocument/2006/relationships/image" Target="../media/image23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8.png"/><Relationship Id="rId3" Type="http://schemas.openxmlformats.org/officeDocument/2006/relationships/image" Target="../media/image88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6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2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8.jpg"/><Relationship Id="rId3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9422" y="1497122"/>
            <a:ext cx="4025156" cy="2149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9" name="Google Shape;9;p2"/>
          <p:cNvPicPr preferRelativeResize="0"/>
          <p:nvPr/>
        </p:nvPicPr>
        <p:blipFill rotWithShape="1">
          <a:blip r:embed="rId5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48" name="Google Shape;48;p11"/>
          <p:cNvPicPr preferRelativeResize="0"/>
          <p:nvPr/>
        </p:nvPicPr>
        <p:blipFill rotWithShape="1">
          <a:blip r:embed="rId4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51" name="Google Shape;51;p1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2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Title and Content">
  <p:cSld name="7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55" name="Google Shape;55;p13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59" name="Google Shape;59;p1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63" name="Google Shape;63;p15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67" name="Google Shape;67;p16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6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 Blank">
  <p:cSld name="2_Custom Layou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Card" showMasterSp="0">
  <p:cSld name="9_Title Slide_1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11225" y="597641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9"/>
          <p:cNvSpPr/>
          <p:nvPr>
            <p:ph idx="2" type="pic"/>
          </p:nvPr>
        </p:nvSpPr>
        <p:spPr>
          <a:xfrm>
            <a:off x="1141256" y="2728538"/>
            <a:ext cx="1584300" cy="15843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9"/>
          <p:cNvSpPr txBox="1"/>
          <p:nvPr>
            <p:ph idx="1" type="subTitle"/>
          </p:nvPr>
        </p:nvSpPr>
        <p:spPr>
          <a:xfrm>
            <a:off x="49781" y="4381181"/>
            <a:ext cx="3767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6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9pPr>
          </a:lstStyle>
          <a:p/>
        </p:txBody>
      </p:sp>
      <p:sp>
        <p:nvSpPr>
          <p:cNvPr id="75" name="Google Shape;75;p19"/>
          <p:cNvSpPr txBox="1"/>
          <p:nvPr>
            <p:ph idx="3" type="body"/>
          </p:nvPr>
        </p:nvSpPr>
        <p:spPr>
          <a:xfrm>
            <a:off x="4113338" y="2468569"/>
            <a:ext cx="4829400" cy="24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79" name="Google Shape;7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2" name="Google Shape;12;p3"/>
          <p:cNvPicPr preferRelativeResize="0"/>
          <p:nvPr/>
        </p:nvPicPr>
        <p:blipFill rotWithShape="1">
          <a:blip r:embed="rId4">
            <a:alphaModFix/>
          </a:blip>
          <a:srcRect b="16096" l="58822" r="15208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21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3" name="Google Shape;83;p21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84" name="Google Shape;8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4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10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24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Char char="○"/>
              <a:defRPr i="0" sz="11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4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2" name="Google Shape;92;p24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93" name="Google Shape;93;p24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Char char="○"/>
              <a:defRPr i="0" sz="11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4" name="Google Shape;9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5"/>
          <p:cNvSpPr txBox="1"/>
          <p:nvPr>
            <p:ph type="title"/>
          </p:nvPr>
        </p:nvSpPr>
        <p:spPr>
          <a:xfrm>
            <a:off x="628625" y="986875"/>
            <a:ext cx="7886400" cy="14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1" type="subTitle"/>
          </p:nvPr>
        </p:nvSpPr>
        <p:spPr>
          <a:xfrm>
            <a:off x="628625" y="2571775"/>
            <a:ext cx="7886400" cy="15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 1">
  <p:cSld name="1_Title Slide_1">
    <p:bg>
      <p:bgPr>
        <a:solidFill>
          <a:srgbClr val="3CC1CD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594" y="1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ernate 6">
  <p:cSld name="7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02" name="Google Shape;102;p2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27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4_Title and Content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07" name="Google Shape;107;p2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8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09" name="Google Shape;109;p28"/>
          <p:cNvPicPr preferRelativeResize="0"/>
          <p:nvPr/>
        </p:nvPicPr>
        <p:blipFill rotWithShape="1">
          <a:blip r:embed="rId4">
            <a:alphaModFix/>
          </a:blip>
          <a:srcRect b="768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9422" y="1497122"/>
            <a:ext cx="4025156" cy="2149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14" name="Google Shape;114;p30"/>
          <p:cNvPicPr preferRelativeResize="0"/>
          <p:nvPr/>
        </p:nvPicPr>
        <p:blipFill rotWithShape="1">
          <a:blip r:embed="rId5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17" name="Google Shape;117;p31"/>
          <p:cNvPicPr preferRelativeResize="0"/>
          <p:nvPr/>
        </p:nvPicPr>
        <p:blipFill rotWithShape="1">
          <a:blip r:embed="rId4">
            <a:alphaModFix/>
          </a:blip>
          <a:srcRect b="16096" l="58822" r="15208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31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31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2">
  <p:cSld name="14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8" name="Google Shape;18;p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" name="Google Shape;20;p4"/>
          <p:cNvPicPr preferRelativeResize="0"/>
          <p:nvPr/>
        </p:nvPicPr>
        <p:blipFill rotWithShape="1">
          <a:blip r:embed="rId4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2">
  <p:cSld name="14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23" name="Google Shape;123;p3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32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25" name="Google Shape;125;p32"/>
          <p:cNvPicPr preferRelativeResize="0"/>
          <p:nvPr/>
        </p:nvPicPr>
        <p:blipFill rotWithShape="1">
          <a:blip r:embed="rId4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">
  <p:cSld name="16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1" y="4972050"/>
            <a:ext cx="9141715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28" name="Google Shape;128;p33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3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" name="Google Shape;130;p33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itle and Content 2">
  <p:cSld name="12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33" name="Google Shape;133;p34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34" name="Google Shape;134;p34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34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Title and Content">
  <p:cSld name="1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5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38" name="Google Shape;138;p35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35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3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1">
  <p:cSld name="14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6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Google Shape;143;p36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Title and Content 1">
  <p:cSld name="20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7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37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37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 1">
  <p:cSld name="16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8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3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53" name="Google Shape;153;p39"/>
          <p:cNvPicPr preferRelativeResize="0"/>
          <p:nvPr/>
        </p:nvPicPr>
        <p:blipFill rotWithShape="1">
          <a:blip r:embed="rId4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9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56" name="Google Shape;156;p40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40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40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Title and Content">
  <p:cSld name="7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0" name="Google Shape;160;p41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41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41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">
  <p:cSld name="16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1" y="4972050"/>
            <a:ext cx="9141715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3" name="Google Shape;23;p5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4" name="Google Shape;164;p4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42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4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8" name="Google Shape;168;p43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43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" name="Google Shape;170;p43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72" name="Google Shape;172;p4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4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 Blank">
  <p:cSld name="2_Custom Layou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Card" showMasterSp="0">
  <p:cSld name="9_Title Slide_1"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11225" y="597641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47"/>
          <p:cNvSpPr/>
          <p:nvPr>
            <p:ph idx="2" type="pic"/>
          </p:nvPr>
        </p:nvSpPr>
        <p:spPr>
          <a:xfrm>
            <a:off x="1141256" y="2728538"/>
            <a:ext cx="1584300" cy="15843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47"/>
          <p:cNvSpPr txBox="1"/>
          <p:nvPr>
            <p:ph idx="1" type="subTitle"/>
          </p:nvPr>
        </p:nvSpPr>
        <p:spPr>
          <a:xfrm>
            <a:off x="49781" y="4381181"/>
            <a:ext cx="3767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6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9pPr>
          </a:lstStyle>
          <a:p/>
        </p:txBody>
      </p:sp>
      <p:sp>
        <p:nvSpPr>
          <p:cNvPr id="180" name="Google Shape;180;p47"/>
          <p:cNvSpPr txBox="1"/>
          <p:nvPr>
            <p:ph idx="3" type="body"/>
          </p:nvPr>
        </p:nvSpPr>
        <p:spPr>
          <a:xfrm>
            <a:off x="4113338" y="2468569"/>
            <a:ext cx="4829400" cy="24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8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48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184" name="Google Shape;18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9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7" name="Google Shape;187;p49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8" name="Google Shape;188;p49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7150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189" name="Google Shape;189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0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itle and Content 2">
  <p:cSld name="12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8" name="Google Shape;28;p6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9" name="Google Shape;29;p6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2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10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52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Char char="○"/>
              <a:defRPr i="0" sz="11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52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7" name="Google Shape;197;p52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7150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98" name="Google Shape;198;p52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Char char="○"/>
              <a:defRPr i="0" sz="11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99" name="Google Shape;199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9422" y="1497122"/>
            <a:ext cx="4025156" cy="2149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04" name="Google Shape;204;p54"/>
          <p:cNvPicPr preferRelativeResize="0"/>
          <p:nvPr/>
        </p:nvPicPr>
        <p:blipFill rotWithShape="1">
          <a:blip r:embed="rId5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07" name="Google Shape;207;p55"/>
          <p:cNvPicPr preferRelativeResize="0"/>
          <p:nvPr/>
        </p:nvPicPr>
        <p:blipFill rotWithShape="1">
          <a:blip r:embed="rId4">
            <a:alphaModFix/>
          </a:blip>
          <a:srcRect b="16096" l="58822" r="15208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55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55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2">
  <p:cSld name="14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6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13" name="Google Shape;213;p56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56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15" name="Google Shape;215;p56"/>
          <p:cNvPicPr preferRelativeResize="0"/>
          <p:nvPr/>
        </p:nvPicPr>
        <p:blipFill rotWithShape="1">
          <a:blip r:embed="rId4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">
  <p:cSld name="16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7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18" name="Google Shape;218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1" y="4972050"/>
            <a:ext cx="9141715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19" name="Google Shape;219;p57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57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itle and Content 2">
  <p:cSld name="12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23" name="Google Shape;223;p58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24" name="Google Shape;224;p58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58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Title and Content">
  <p:cSld name="1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9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28" name="Google Shape;228;p59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29" name="Google Shape;229;p59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9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1">
  <p:cSld name="14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0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33" name="Google Shape;23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35356" y="4200525"/>
            <a:ext cx="822695" cy="85725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0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Title and Content 1">
  <p:cSld name="20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1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" name="Google Shape;237;p61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38" name="Google Shape;238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35356" y="4200525"/>
            <a:ext cx="822695" cy="85725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61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 1">
  <p:cSld name="16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6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42" name="Google Shape;242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35356" y="4200525"/>
            <a:ext cx="822695" cy="857251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62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Title and Content">
  <p:cSld name="1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33" name="Google Shape;33;p7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46" name="Google Shape;246;p63"/>
          <p:cNvPicPr preferRelativeResize="0"/>
          <p:nvPr/>
        </p:nvPicPr>
        <p:blipFill rotWithShape="1">
          <a:blip r:embed="rId4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63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 1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4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6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53" name="Google Shape;253;p65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65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Title and Content">
  <p:cSld name="7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66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57" name="Google Shape;257;p66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66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7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61" name="Google Shape;261;p6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67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65" name="Google Shape;265;p6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6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268" name="Google Shape;268;p69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69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Title and Content 1">
  <p:cSld name="1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7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72" name="Google Shape;272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60166" y="143882"/>
            <a:ext cx="1421746" cy="68982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70"/>
          <p:cNvSpPr txBox="1"/>
          <p:nvPr>
            <p:ph type="title"/>
          </p:nvPr>
        </p:nvSpPr>
        <p:spPr>
          <a:xfrm>
            <a:off x="628650" y="273844"/>
            <a:ext cx="78867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 Blank">
  <p:cSld name="2_Custom Layou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1">
  <p:cSld name="14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Card" showMasterSp="0">
  <p:cSld name="9_Title Slide_1">
    <p:bg>
      <p:bgPr>
        <a:solidFill>
          <a:schemeClr val="lt1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11225" y="597641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73"/>
          <p:cNvSpPr/>
          <p:nvPr>
            <p:ph idx="2" type="pic"/>
          </p:nvPr>
        </p:nvSpPr>
        <p:spPr>
          <a:xfrm>
            <a:off x="1141256" y="2728538"/>
            <a:ext cx="1584300" cy="1584300"/>
          </a:xfrm>
          <a:prstGeom prst="rect">
            <a:avLst/>
          </a:prstGeom>
          <a:noFill/>
          <a:ln>
            <a:noFill/>
          </a:ln>
        </p:spPr>
      </p:sp>
      <p:sp>
        <p:nvSpPr>
          <p:cNvPr id="279" name="Google Shape;279;p73"/>
          <p:cNvSpPr txBox="1"/>
          <p:nvPr>
            <p:ph idx="1" type="subTitle"/>
          </p:nvPr>
        </p:nvSpPr>
        <p:spPr>
          <a:xfrm>
            <a:off x="49781" y="4381181"/>
            <a:ext cx="3767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6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9pPr>
          </a:lstStyle>
          <a:p/>
        </p:txBody>
      </p:sp>
      <p:sp>
        <p:nvSpPr>
          <p:cNvPr id="280" name="Google Shape;280;p73"/>
          <p:cNvSpPr txBox="1"/>
          <p:nvPr>
            <p:ph idx="3" type="body"/>
          </p:nvPr>
        </p:nvSpPr>
        <p:spPr>
          <a:xfrm>
            <a:off x="4113338" y="2468569"/>
            <a:ext cx="4829400" cy="24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 1">
  <p:cSld name="1_Title Slide_1">
    <p:bg>
      <p:bgPr>
        <a:solidFill>
          <a:srgbClr val="3CC1CD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594" y="1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Theme 1">
  <p:cSld name="Title and Content_2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284" name="Google Shape;284;p75"/>
          <p:cNvPicPr preferRelativeResize="0"/>
          <p:nvPr/>
        </p:nvPicPr>
        <p:blipFill rotWithShape="1">
          <a:blip r:embed="rId3">
            <a:alphaModFix/>
          </a:blip>
          <a:srcRect b="0" l="56900" r="0" t="0"/>
          <a:stretch/>
        </p:blipFill>
        <p:spPr>
          <a:xfrm>
            <a:off x="8389634" y="78623"/>
            <a:ext cx="612780" cy="689837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75"/>
          <p:cNvSpPr txBox="1"/>
          <p:nvPr/>
        </p:nvSpPr>
        <p:spPr>
          <a:xfrm>
            <a:off x="111956" y="4855069"/>
            <a:ext cx="3456300" cy="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Academy Software Foundation Governing Board CONFIDENTIAL</a:t>
            </a:r>
            <a:endParaRPr b="0" i="0" sz="8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Title and Content 1">
  <p:cSld name="20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 1">
  <p:cSld name="16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3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48.xml"/><Relationship Id="rId24" Type="http://schemas.openxmlformats.org/officeDocument/2006/relationships/theme" Target="../theme/theme4.xml"/><Relationship Id="rId23" Type="http://schemas.openxmlformats.org/officeDocument/2006/relationships/slideLayout" Target="../slideLayouts/slideLayout50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45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70.xml"/><Relationship Id="rId22" Type="http://schemas.openxmlformats.org/officeDocument/2006/relationships/slideLayout" Target="../slideLayouts/slideLayout72.xml"/><Relationship Id="rId21" Type="http://schemas.openxmlformats.org/officeDocument/2006/relationships/slideLayout" Target="../slideLayouts/slideLayout71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6" r:id="rId19"/>
    <p:sldLayoutId id="2147483717" r:id="rId20"/>
    <p:sldLayoutId id="2147483718" r:id="rId21"/>
    <p:sldLayoutId id="214748371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charter.aswf.io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tac.aswf.io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harter.aswf.io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5.png"/><Relationship Id="rId4" Type="http://schemas.openxmlformats.org/officeDocument/2006/relationships/image" Target="../media/image104.png"/><Relationship Id="rId5" Type="http://schemas.openxmlformats.org/officeDocument/2006/relationships/image" Target="../media/image102.jpg"/><Relationship Id="rId6" Type="http://schemas.openxmlformats.org/officeDocument/2006/relationships/image" Target="../media/image10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members.aswf.io" TargetMode="External"/><Relationship Id="rId4" Type="http://schemas.openxmlformats.org/officeDocument/2006/relationships/hyperlink" Target="https://openprofile.dev/" TargetMode="External"/><Relationship Id="rId5" Type="http://schemas.openxmlformats.org/officeDocument/2006/relationships/hyperlink" Target="https://members.aswf.io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3.png"/><Relationship Id="rId4" Type="http://schemas.openxmlformats.org/officeDocument/2006/relationships/image" Target="../media/image115.jpg"/><Relationship Id="rId5" Type="http://schemas.openxmlformats.org/officeDocument/2006/relationships/image" Target="../media/image10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charter.aswf.io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charter.aswf.io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lists.aswf.io/g/board/files/Meetings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board@lists.aswf.io" TargetMode="External"/><Relationship Id="rId4" Type="http://schemas.openxmlformats.org/officeDocument/2006/relationships/hyperlink" Target="mailto:tac@lists.aswf.io" TargetMode="External"/><Relationship Id="rId5" Type="http://schemas.openxmlformats.org/officeDocument/2006/relationships/hyperlink" Target="mailto:budget@lists.aswf.io" TargetMode="External"/><Relationship Id="rId6" Type="http://schemas.openxmlformats.org/officeDocument/2006/relationships/hyperlink" Target="mailto:legal@lists.aswf.io" TargetMode="External"/><Relationship Id="rId7" Type="http://schemas.openxmlformats.org/officeDocument/2006/relationships/hyperlink" Target="https://slack.aswf.io" TargetMode="External"/><Relationship Id="rId8" Type="http://schemas.openxmlformats.org/officeDocument/2006/relationships/hyperlink" Target="https://members.aswf.io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members.aswf.io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5.png"/><Relationship Id="rId4" Type="http://schemas.openxmlformats.org/officeDocument/2006/relationships/image" Target="../media/image7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charter.aswf.io" TargetMode="External"/><Relationship Id="rId4" Type="http://schemas.openxmlformats.org/officeDocument/2006/relationships/hyperlink" Target="https://www.linuxfoundation.org/legal/antitrust-policy" TargetMode="External"/><Relationship Id="rId9" Type="http://schemas.openxmlformats.org/officeDocument/2006/relationships/hyperlink" Target="https://overviewdeck.aswf.io" TargetMode="External"/><Relationship Id="rId5" Type="http://schemas.openxmlformats.org/officeDocument/2006/relationships/hyperlink" Target="https://github.com/AcademySoftwareFoundation/foundation" TargetMode="External"/><Relationship Id="rId6" Type="http://schemas.openxmlformats.org/officeDocument/2006/relationships/hyperlink" Target="https://github.com/AcademySoftwareFoundation/foundation/blob/main/elections.md" TargetMode="External"/><Relationship Id="rId7" Type="http://schemas.openxmlformats.org/officeDocument/2006/relationships/hyperlink" Target="https://github.com/AcademySoftwareFoundation/foundation/tree/main/project_charters" TargetMode="External"/><Relationship Id="rId8" Type="http://schemas.openxmlformats.org/officeDocument/2006/relationships/hyperlink" Target="https://landscape.aswf.io/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myorg.lfx.dev" TargetMode="External"/><Relationship Id="rId4" Type="http://schemas.openxmlformats.org/officeDocument/2006/relationships/hyperlink" Target="https://jira.linuxfoundation.org/plugins/servlet/desk/portal/4/create/464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members.aswf.io" TargetMode="External"/><Relationship Id="rId4" Type="http://schemas.openxmlformats.org/officeDocument/2006/relationships/image" Target="../media/image11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aswf.io/about/members/" TargetMode="External"/><Relationship Id="rId4" Type="http://schemas.openxmlformats.org/officeDocument/2006/relationships/hyperlink" Target="https://www.aswf.io/about/staff/" TargetMode="External"/><Relationship Id="rId5" Type="http://schemas.openxmlformats.org/officeDocument/2006/relationships/hyperlink" Target="https://www.linuxfoundation.org/about/leadership" TargetMode="External"/><Relationship Id="rId6" Type="http://schemas.openxmlformats.org/officeDocument/2006/relationships/hyperlink" Target="https://www.aswf.io/about/governing-board/" TargetMode="External"/><Relationship Id="rId7" Type="http://schemas.openxmlformats.org/officeDocument/2006/relationships/hyperlink" Target="https://www.aswf.io/about/technical-advisory-council/" TargetMode="External"/><Relationship Id="rId8" Type="http://schemas.openxmlformats.org/officeDocument/2006/relationships/hyperlink" Target="https://tac.aswf.io/engagement/#mailing-lists-and-slack-channels-for-hosted-projects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members.aswf.io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7.png"/><Relationship Id="rId4" Type="http://schemas.openxmlformats.org/officeDocument/2006/relationships/image" Target="../media/image8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3.png"/><Relationship Id="rId4" Type="http://schemas.openxmlformats.org/officeDocument/2006/relationships/image" Target="../media/image82.png"/><Relationship Id="rId5" Type="http://schemas.openxmlformats.org/officeDocument/2006/relationships/image" Target="../media/image1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linuxfoundation.org/" TargetMode="External"/><Relationship Id="rId4" Type="http://schemas.openxmlformats.org/officeDocument/2006/relationships/hyperlink" Target="https://charter.aswf.io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1.png"/><Relationship Id="rId4" Type="http://schemas.openxmlformats.org/officeDocument/2006/relationships/image" Target="../media/image92.png"/><Relationship Id="rId9" Type="http://schemas.openxmlformats.org/officeDocument/2006/relationships/image" Target="../media/image110.png"/><Relationship Id="rId5" Type="http://schemas.openxmlformats.org/officeDocument/2006/relationships/image" Target="../media/image85.png"/><Relationship Id="rId6" Type="http://schemas.openxmlformats.org/officeDocument/2006/relationships/image" Target="../media/image86.png"/><Relationship Id="rId7" Type="http://schemas.openxmlformats.org/officeDocument/2006/relationships/image" Target="../media/image89.png"/><Relationship Id="rId8" Type="http://schemas.openxmlformats.org/officeDocument/2006/relationships/image" Target="../media/image90.png"/><Relationship Id="rId11" Type="http://schemas.openxmlformats.org/officeDocument/2006/relationships/image" Target="../media/image93.png"/><Relationship Id="rId10" Type="http://schemas.openxmlformats.org/officeDocument/2006/relationships/image" Target="../media/image91.png"/><Relationship Id="rId13" Type="http://schemas.openxmlformats.org/officeDocument/2006/relationships/image" Target="../media/image95.png"/><Relationship Id="rId12" Type="http://schemas.openxmlformats.org/officeDocument/2006/relationships/image" Target="../media/image94.png"/><Relationship Id="rId15" Type="http://schemas.openxmlformats.org/officeDocument/2006/relationships/image" Target="../media/image109.png"/><Relationship Id="rId14" Type="http://schemas.openxmlformats.org/officeDocument/2006/relationships/image" Target="../media/image97.png"/><Relationship Id="rId17" Type="http://schemas.openxmlformats.org/officeDocument/2006/relationships/image" Target="../media/image99.png"/><Relationship Id="rId16" Type="http://schemas.openxmlformats.org/officeDocument/2006/relationships/image" Target="../media/image96.png"/><Relationship Id="rId19" Type="http://schemas.openxmlformats.org/officeDocument/2006/relationships/image" Target="../media/image100.png"/><Relationship Id="rId18" Type="http://schemas.openxmlformats.org/officeDocument/2006/relationships/image" Target="../media/image10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tac.aswf.io" TargetMode="External"/><Relationship Id="rId4" Type="http://schemas.openxmlformats.org/officeDocument/2006/relationships/hyperlink" Target="https://tac.aswf.io/meetings/" TargetMode="External"/><Relationship Id="rId5" Type="http://schemas.openxmlformats.org/officeDocument/2006/relationships/hyperlink" Target="https://lists.aswf.io/g/tac" TargetMode="External"/><Relationship Id="rId6" Type="http://schemas.openxmlformats.org/officeDocument/2006/relationships/hyperlink" Target="https://tac.aswf.io/engagement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0012" y="4564388"/>
            <a:ext cx="253575" cy="24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76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Overview</a:t>
            </a:r>
            <a:endParaRPr/>
          </a:p>
        </p:txBody>
      </p:sp>
      <p:sp>
        <p:nvSpPr>
          <p:cNvPr id="292" name="Google Shape;292;p76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8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The Governing Board’s responsibilities include: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Approving the Academy Software Foundation budget, directing the use of funds to advance the mission of the Academy Software Foundation;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Directing marketing and outreach efforts;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Providing financial governance overall;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Voting on other decisions that come before the Governing Board.</a:t>
            </a:r>
            <a:endParaRPr sz="17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700"/>
              <a:t>Additional responsibilities are described in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Section 3</a:t>
            </a:r>
            <a:r>
              <a:rPr lang="en" sz="1700"/>
              <a:t> of the Academy Software Foundation Charter.</a:t>
            </a:r>
            <a:endParaRPr sz="1700"/>
          </a:p>
        </p:txBody>
      </p:sp>
      <p:sp>
        <p:nvSpPr>
          <p:cNvPr id="594" name="Google Shape;594;p85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Responsibilities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86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200"/>
              <a:t>What the Governing Board is NOT responsible for</a:t>
            </a:r>
            <a:endParaRPr sz="2200"/>
          </a:p>
        </p:txBody>
      </p:sp>
      <p:sp>
        <p:nvSpPr>
          <p:cNvPr id="600" name="Google Shape;600;p86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Governing Board does </a:t>
            </a:r>
            <a:r>
              <a:rPr b="1" lang="en" sz="1900"/>
              <a:t>not</a:t>
            </a:r>
            <a:r>
              <a:rPr lang="en" sz="1900"/>
              <a:t> make technical decisions for Academy Software Foundation other than working with the </a:t>
            </a:r>
            <a:r>
              <a:rPr lang="en" sz="1900" u="sng">
                <a:solidFill>
                  <a:schemeClr val="hlink"/>
                </a:solidFill>
                <a:hlinkClick r:id="rId3"/>
              </a:rPr>
              <a:t>TAC</a:t>
            </a:r>
            <a:r>
              <a:rPr lang="en" sz="1900"/>
              <a:t> to set the overall scope for the Academy Software Foundation. 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Governing Board is </a:t>
            </a:r>
            <a:r>
              <a:rPr b="1" lang="en" sz="1900"/>
              <a:t>not</a:t>
            </a:r>
            <a:r>
              <a:rPr lang="en" sz="1900"/>
              <a:t> responsible for overseeing day-to-day operations of Academy Software Foundation. This is the responsibility of the foundation staff.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Governing Board is </a:t>
            </a:r>
            <a:r>
              <a:rPr b="1" lang="en" sz="1900"/>
              <a:t>not</a:t>
            </a:r>
            <a:r>
              <a:rPr lang="en" sz="1900"/>
              <a:t> a Board of Directors; it is a committee that provides budget oversight and direction. There are no personal liabilities for individual Governing Board representatives.</a:t>
            </a:r>
            <a:endParaRPr sz="19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87"/>
          <p:cNvSpPr txBox="1"/>
          <p:nvPr>
            <p:ph type="title"/>
          </p:nvPr>
        </p:nvSpPr>
        <p:spPr>
          <a:xfrm>
            <a:off x="694125" y="1275325"/>
            <a:ext cx="7886400" cy="141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Governing Board Operations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8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The Governing Board voting members consist of:</a:t>
            </a:r>
            <a:endParaRPr/>
          </a:p>
          <a:p>
            <a:pPr indent="-361950" lvl="0" marL="9144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One representative appointed from each Premier member; and</a:t>
            </a:r>
            <a:endParaRPr/>
          </a:p>
          <a:p>
            <a:pPr indent="-361950" lvl="0" marL="9144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General member elected representatives </a:t>
            </a:r>
            <a:r>
              <a:rPr lang="en"/>
              <a:t>(if any)</a:t>
            </a:r>
            <a:endParaRPr/>
          </a:p>
          <a:p>
            <a:pPr indent="-361950" lvl="0" marL="9144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The TAC Chairperson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Section 3(a)</a:t>
            </a:r>
            <a:r>
              <a:rPr lang="en"/>
              <a:t> of the Academy Software Foundation Charter for more information about composition.</a:t>
            </a:r>
            <a:endParaRPr/>
          </a:p>
        </p:txBody>
      </p:sp>
      <p:sp>
        <p:nvSpPr>
          <p:cNvPr id="611" name="Google Shape;611;p8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Composition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89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 sz="2900"/>
              <a:t>Governing Board Representatives</a:t>
            </a:r>
            <a:endParaRPr sz="2900"/>
          </a:p>
        </p:txBody>
      </p:sp>
      <p:pic>
        <p:nvPicPr>
          <p:cNvPr id="618" name="Google Shape;618;p89" title="Screenshot 2026-01-07 at 12.48.1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728" y="1079072"/>
            <a:ext cx="8562801" cy="3980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3725" y="1120056"/>
            <a:ext cx="672000" cy="672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20" name="Google Shape;620;p89" title="meredith shea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1532" y="2541408"/>
            <a:ext cx="672000" cy="632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21" name="Google Shape;621;p89" title="wallen.jpe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63726" y="2520093"/>
            <a:ext cx="672000" cy="675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9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Governing Board Representative Characteristics</a:t>
            </a:r>
            <a:endParaRPr sz="2300"/>
          </a:p>
        </p:txBody>
      </p:sp>
      <p:sp>
        <p:nvSpPr>
          <p:cNvPr id="627" name="Google Shape;627;p90"/>
          <p:cNvSpPr txBox="1"/>
          <p:nvPr>
            <p:ph idx="1" type="body"/>
          </p:nvPr>
        </p:nvSpPr>
        <p:spPr>
          <a:xfrm>
            <a:off x="628634" y="1105444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Knowledgeable / has experience in technology and open source in the media and entertainment industry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Has a point of view on the industry’s future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a strategic thinker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Has previous board experience as a plus, but not necessary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results-driven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an effective communicator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respectful of other points of view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an influential and empowered decision-maker within their own organization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able to create an environment within their organization for developing future ASWF leaders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able to develop a Governing Board member pipeline within their own organization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Has demonstrated willingness to contribute, to participate in board/committee activities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Will advocate for the ASWF within their organization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committed to make the ASWF as an organization and as a community more diverse</a:t>
            </a:r>
            <a:endParaRPr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91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Premier and General</a:t>
            </a:r>
            <a:r>
              <a:rPr lang="en" sz="1200"/>
              <a:t> member companies with appointed representatives on the Governing Board may appoint alternates.</a:t>
            </a:r>
            <a:endParaRPr sz="1200"/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Alternates may attend all Governing Board meetings. </a:t>
            </a:r>
            <a:endParaRPr sz="1200"/>
          </a:p>
          <a:p>
            <a:pPr indent="-285750" lvl="1" marL="914400" rtl="0" algn="l">
              <a:spcBef>
                <a:spcPts val="400"/>
              </a:spcBef>
              <a:spcAft>
                <a:spcPts val="0"/>
              </a:spcAft>
              <a:buSzPts val="900"/>
              <a:buChar char="○"/>
            </a:pPr>
            <a:r>
              <a:rPr lang="en" sz="900"/>
              <a:t>If the primary representative is present, the alternate may participate in listen-only mode and may not vote or speak. </a:t>
            </a:r>
            <a:endParaRPr sz="900"/>
          </a:p>
          <a:p>
            <a:pPr indent="-285750" lvl="1" marL="914400" rtl="0" algn="l">
              <a:spcBef>
                <a:spcPts val="400"/>
              </a:spcBef>
              <a:spcAft>
                <a:spcPts val="0"/>
              </a:spcAft>
              <a:buSzPts val="900"/>
              <a:buChar char="○"/>
            </a:pPr>
            <a:r>
              <a:rPr lang="en" sz="900"/>
              <a:t>Only if the primary representative is unable to attend the meeting, the alternate may speak and vote in lieu of the primary representative.</a:t>
            </a:r>
            <a:endParaRPr sz="900"/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At Strategy and Leadership Meetings (at which no voting occurs), both primary and alternate representatives may speak (the alternate does not need to participate in listen-only mode)</a:t>
            </a:r>
            <a:endParaRPr sz="1200"/>
          </a:p>
        </p:txBody>
      </p:sp>
      <p:sp>
        <p:nvSpPr>
          <p:cNvPr id="633" name="Google Shape;633;p91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Alternates Policy</a:t>
            </a:r>
            <a:endParaRPr/>
          </a:p>
        </p:txBody>
      </p:sp>
      <p:sp>
        <p:nvSpPr>
          <p:cNvPr id="634" name="Google Shape;634;p91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/>
              <a:t>ACTION: To appoint your representative and your alternate, please file a request at </a:t>
            </a:r>
            <a:r>
              <a:rPr b="1" lang="en" sz="1700" u="sng">
                <a:solidFill>
                  <a:schemeClr val="hlink"/>
                </a:solidFill>
                <a:hlinkClick r:id="rId3"/>
              </a:rPr>
              <a:t>members.aswf.io</a:t>
            </a:r>
            <a:r>
              <a:rPr b="1" lang="en" sz="1700"/>
              <a:t>, and have the representatives create an </a:t>
            </a:r>
            <a:r>
              <a:rPr b="1" lang="en" sz="1700" u="sng">
                <a:solidFill>
                  <a:schemeClr val="hlink"/>
                </a:solidFill>
                <a:hlinkClick r:id="rId4"/>
              </a:rPr>
              <a:t>LF ID</a:t>
            </a:r>
            <a:r>
              <a:rPr b="1" lang="en" sz="1700"/>
              <a:t>.</a:t>
            </a:r>
            <a:endParaRPr b="1" sz="17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700"/>
              <a:t>You can change your representative at any time by making a request at </a:t>
            </a:r>
            <a:r>
              <a:rPr i="1" lang="en" sz="1700" u="sng">
                <a:solidFill>
                  <a:schemeClr val="hlink"/>
                </a:solidFill>
                <a:hlinkClick r:id="rId5"/>
              </a:rPr>
              <a:t>members.aswf.io</a:t>
            </a:r>
            <a:r>
              <a:rPr i="1" lang="en" sz="1700"/>
              <a:t>.</a:t>
            </a:r>
            <a:endParaRPr i="1" sz="17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9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Alternates</a:t>
            </a:r>
            <a:endParaRPr/>
          </a:p>
        </p:txBody>
      </p:sp>
      <p:pic>
        <p:nvPicPr>
          <p:cNvPr id="641" name="Google Shape;641;p92" title="Screenshot 2026-01-07 at 12.46.21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62994"/>
            <a:ext cx="8839204" cy="243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92" title="keith stich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844" y="3062806"/>
            <a:ext cx="679800" cy="679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43" name="Google Shape;643;p92" title="Beverley Kite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5244" y="1827444"/>
            <a:ext cx="679800" cy="679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93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Succession Policy</a:t>
            </a:r>
            <a:endParaRPr/>
          </a:p>
        </p:txBody>
      </p:sp>
      <p:sp>
        <p:nvSpPr>
          <p:cNvPr id="649" name="Google Shape;649;p93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Maximum term for any Governing Board representative is 4 years.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Individuals may serve again on the Governing Board after a two year break between terms.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Individual may serve as an alternate during the two year break.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There are no lifetime term limits.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Governing Board target goal of rotating 25% of Governing Board representatives on an annual basis.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If there are less that 25% of new representatives, the Governing Board may request longer tenured representatives to appoint a replacement.</a:t>
            </a:r>
            <a:endParaRPr sz="17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9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</a:t>
            </a:r>
            <a:r>
              <a:rPr lang="en"/>
              <a:t> Chairperson</a:t>
            </a:r>
            <a:endParaRPr/>
          </a:p>
        </p:txBody>
      </p:sp>
      <p:sp>
        <p:nvSpPr>
          <p:cNvPr id="655" name="Google Shape;655;p9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Annually in January, the </a:t>
            </a:r>
            <a:r>
              <a:rPr lang="en" sz="1500"/>
              <a:t>Governing Board</a:t>
            </a:r>
            <a:r>
              <a:rPr lang="en" sz="1500"/>
              <a:t> will elect a chairperson to serve for the current year.</a:t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Duties of the </a:t>
            </a:r>
            <a:r>
              <a:rPr lang="en" sz="1500"/>
              <a:t>Governing Board</a:t>
            </a:r>
            <a:r>
              <a:rPr lang="en" sz="1500"/>
              <a:t> Chairperson include: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Oversee </a:t>
            </a:r>
            <a:r>
              <a:rPr lang="en" sz="1500"/>
              <a:t>the</a:t>
            </a:r>
            <a:r>
              <a:rPr lang="en" sz="1500"/>
              <a:t> day-to-day operational decision</a:t>
            </a:r>
            <a:r>
              <a:rPr lang="en" sz="1500"/>
              <a:t>s</a:t>
            </a:r>
            <a:r>
              <a:rPr lang="en" sz="1500"/>
              <a:t> of the Academy Software Foundation.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Work with the foundation staff to prepare the agenda for Governing Board meetings.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Be a spokesperson for the Academy Software Foundation and the Governing Board, as needed</a:t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3(c)</a:t>
            </a:r>
            <a:r>
              <a:rPr lang="en" sz="1500"/>
              <a:t> of the Academy Software Foundation Charter for more information about the chairperson role.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7"/>
          <p:cNvSpPr txBox="1"/>
          <p:nvPr>
            <p:ph type="title"/>
          </p:nvPr>
        </p:nvSpPr>
        <p:spPr>
          <a:xfrm>
            <a:off x="691950" y="1627675"/>
            <a:ext cx="7886400" cy="141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Academy Software Foundation Overview and Governance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95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Treasurer</a:t>
            </a:r>
            <a:endParaRPr/>
          </a:p>
        </p:txBody>
      </p:sp>
      <p:sp>
        <p:nvSpPr>
          <p:cNvPr id="661" name="Google Shape;661;p9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Annually in January, the Governing Board will elect a treasurer to serve for the current year.</a:t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Duties of the Governing Board </a:t>
            </a:r>
            <a:r>
              <a:rPr lang="en" sz="1500"/>
              <a:t>Treasurer</a:t>
            </a:r>
            <a:r>
              <a:rPr lang="en" sz="1500"/>
              <a:t> include: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Serve as </a:t>
            </a:r>
            <a:r>
              <a:rPr lang="en" sz="1500"/>
              <a:t>the</a:t>
            </a:r>
            <a:r>
              <a:rPr lang="en" sz="1500"/>
              <a:t> chairperson of the Budget Committee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Work with the foundation staff to prepare financial updates and reforecasts to the Budget Committee and Governing Board.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Work with the foundation staff in preparing and leading the approval of the annual budget.</a:t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3(c)</a:t>
            </a:r>
            <a:r>
              <a:rPr lang="en" sz="1500"/>
              <a:t> of the Academy Software Foundation Charter for more information about the treasurer role.</a:t>
            </a:r>
            <a:endParaRPr sz="1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96"/>
          <p:cNvSpPr txBox="1"/>
          <p:nvPr>
            <p:ph type="title"/>
          </p:nvPr>
        </p:nvSpPr>
        <p:spPr>
          <a:xfrm>
            <a:off x="628800" y="1158450"/>
            <a:ext cx="7886400" cy="141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Meetings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97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 Governing Board has monthly virtual regular meetings, generally on the fourth Thursday of each month.</a:t>
            </a:r>
            <a:endParaRPr sz="1300"/>
          </a:p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Format for the meetings alternates between a formal business meeting and strategy session</a:t>
            </a:r>
            <a:endParaRPr sz="1300"/>
          </a:p>
          <a:p>
            <a:pPr indent="-292100" lvl="1" marL="914400" rtl="0" algn="l">
              <a:spcBef>
                <a:spcPts val="40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At the formal business meetings, voting will often take place.</a:t>
            </a:r>
            <a:endParaRPr sz="1000"/>
          </a:p>
          <a:p>
            <a:pPr indent="-292100" lvl="1" marL="914400" rtl="0" algn="l">
              <a:spcBef>
                <a:spcPts val="40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For the strategy meetings, the Governing Board will align on a topic to discuss at the previous business meeting.</a:t>
            </a:r>
            <a:endParaRPr sz="1000"/>
          </a:p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Additionally, the Governing Board has two hybrid Leadership Meetings sessions per year (at Open Source Forum in February and Open Source Days in August).</a:t>
            </a:r>
            <a:endParaRPr sz="1300"/>
          </a:p>
          <a:p>
            <a:pPr indent="-292100" lvl="1" marL="914400" rtl="0" algn="l">
              <a:spcBef>
                <a:spcPts val="40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TAC voting members and a representative from each General Member are invited to Strategy Sessions.</a:t>
            </a:r>
            <a:endParaRPr sz="1000"/>
          </a:p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In rare and exceptional circumstances (e.g., in an emergency situation), an additional ad hoc </a:t>
            </a:r>
            <a:r>
              <a:rPr lang="en" sz="1300"/>
              <a:t>special meeting</a:t>
            </a:r>
            <a:r>
              <a:rPr lang="en" sz="1300"/>
              <a:t> of the Governing Board may be convened. </a:t>
            </a:r>
            <a:endParaRPr sz="1300"/>
          </a:p>
          <a:p>
            <a:pPr indent="-292100" lvl="1" marL="914400" rtl="0" algn="l">
              <a:spcBef>
                <a:spcPts val="40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To request a special meeting, please email your request to the Foundation Staff and Governing Board Chair, and they will decide whether a special meeting is necessary or the proposed agenda item can be discussed by email or at the next regular meeting.</a:t>
            </a:r>
            <a:endParaRPr sz="1000"/>
          </a:p>
        </p:txBody>
      </p:sp>
      <p:sp>
        <p:nvSpPr>
          <p:cNvPr id="672" name="Google Shape;672;p9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Cadence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98"/>
          <p:cNvSpPr txBox="1"/>
          <p:nvPr/>
        </p:nvSpPr>
        <p:spPr>
          <a:xfrm>
            <a:off x="649650" y="4377025"/>
            <a:ext cx="7844700" cy="354000"/>
          </a:xfrm>
          <a:prstGeom prst="rect">
            <a:avLst/>
          </a:prstGeom>
          <a:noFill/>
          <a:ln cap="flat" cmpd="sng" w="9525">
            <a:solidFill>
              <a:srgbClr val="B49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Future M</a:t>
            </a:r>
            <a:r>
              <a:rPr b="1" i="0" lang="en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eetings of the Governing Board for 202</a:t>
            </a:r>
            <a:r>
              <a:rPr b="1"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b="1" i="0" lang="en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will</a:t>
            </a:r>
            <a:r>
              <a:rPr b="1" i="0" lang="en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be held</a:t>
            </a:r>
            <a:r>
              <a:rPr b="1"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at</a:t>
            </a:r>
            <a:r>
              <a:rPr b="1" i="0" lang="en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1:</a:t>
            </a:r>
            <a:r>
              <a:rPr b="1" i="0" lang="en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00 pm US Pacific Time unless noted</a:t>
            </a:r>
            <a:endParaRPr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8" name="Google Shape;678;p98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"/>
              <a:t>FY2026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Meeting Schedule</a:t>
            </a:r>
            <a:endParaRPr sz="1050"/>
          </a:p>
        </p:txBody>
      </p:sp>
      <p:cxnSp>
        <p:nvCxnSpPr>
          <p:cNvPr id="679" name="Google Shape;679;p98"/>
          <p:cNvCxnSpPr/>
          <p:nvPr/>
        </p:nvCxnSpPr>
        <p:spPr>
          <a:xfrm>
            <a:off x="917353" y="1411422"/>
            <a:ext cx="7334400" cy="0"/>
          </a:xfrm>
          <a:prstGeom prst="straightConnector1">
            <a:avLst/>
          </a:prstGeom>
          <a:noFill/>
          <a:ln cap="flat" cmpd="sng" w="36200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80" name="Google Shape;680;p98"/>
          <p:cNvSpPr/>
          <p:nvPr/>
        </p:nvSpPr>
        <p:spPr>
          <a:xfrm>
            <a:off x="820917" y="1315622"/>
            <a:ext cx="192900" cy="192900"/>
          </a:xfrm>
          <a:prstGeom prst="ellipse">
            <a:avLst/>
          </a:prstGeom>
          <a:solidFill>
            <a:srgbClr val="168FDF"/>
          </a:solidFill>
          <a:ln cap="flat" cmpd="sng" w="7150">
            <a:solidFill>
              <a:srgbClr val="168F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98"/>
          <p:cNvSpPr/>
          <p:nvPr/>
        </p:nvSpPr>
        <p:spPr>
          <a:xfrm>
            <a:off x="2091659" y="1363444"/>
            <a:ext cx="96600" cy="96600"/>
          </a:xfrm>
          <a:prstGeom prst="ellipse">
            <a:avLst/>
          </a:prstGeom>
          <a:solidFill>
            <a:srgbClr val="8E006C"/>
          </a:solidFill>
          <a:ln>
            <a:noFill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98"/>
          <p:cNvSpPr/>
          <p:nvPr/>
        </p:nvSpPr>
        <p:spPr>
          <a:xfrm>
            <a:off x="3316938" y="1363312"/>
            <a:ext cx="96600" cy="96600"/>
          </a:xfrm>
          <a:prstGeom prst="ellipse">
            <a:avLst/>
          </a:prstGeom>
          <a:solidFill>
            <a:srgbClr val="8E006C"/>
          </a:solidFill>
          <a:ln>
            <a:noFill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98"/>
          <p:cNvSpPr/>
          <p:nvPr/>
        </p:nvSpPr>
        <p:spPr>
          <a:xfrm>
            <a:off x="5147264" y="1363312"/>
            <a:ext cx="96600" cy="96600"/>
          </a:xfrm>
          <a:prstGeom prst="ellipse">
            <a:avLst/>
          </a:prstGeom>
          <a:solidFill>
            <a:srgbClr val="8E006C"/>
          </a:solidFill>
          <a:ln>
            <a:noFill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98"/>
          <p:cNvSpPr/>
          <p:nvPr/>
        </p:nvSpPr>
        <p:spPr>
          <a:xfrm>
            <a:off x="6980855" y="1363312"/>
            <a:ext cx="96600" cy="96600"/>
          </a:xfrm>
          <a:prstGeom prst="ellipse">
            <a:avLst/>
          </a:prstGeom>
          <a:solidFill>
            <a:srgbClr val="8E006C"/>
          </a:solidFill>
          <a:ln>
            <a:noFill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98"/>
          <p:cNvSpPr/>
          <p:nvPr/>
        </p:nvSpPr>
        <p:spPr>
          <a:xfrm>
            <a:off x="2654509" y="1315622"/>
            <a:ext cx="192900" cy="192900"/>
          </a:xfrm>
          <a:prstGeom prst="ellipse">
            <a:avLst/>
          </a:prstGeom>
          <a:solidFill>
            <a:srgbClr val="168FDF"/>
          </a:solidFill>
          <a:ln cap="flat" cmpd="sng" w="7150">
            <a:solidFill>
              <a:srgbClr val="168F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98"/>
          <p:cNvSpPr/>
          <p:nvPr/>
        </p:nvSpPr>
        <p:spPr>
          <a:xfrm>
            <a:off x="4488101" y="1315622"/>
            <a:ext cx="192900" cy="192900"/>
          </a:xfrm>
          <a:prstGeom prst="ellipse">
            <a:avLst/>
          </a:prstGeom>
          <a:solidFill>
            <a:srgbClr val="168FDF"/>
          </a:solidFill>
          <a:ln cap="flat" cmpd="sng" w="7150">
            <a:solidFill>
              <a:srgbClr val="168F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98"/>
          <p:cNvSpPr/>
          <p:nvPr/>
        </p:nvSpPr>
        <p:spPr>
          <a:xfrm>
            <a:off x="6321692" y="1315622"/>
            <a:ext cx="192900" cy="192900"/>
          </a:xfrm>
          <a:prstGeom prst="ellipse">
            <a:avLst/>
          </a:prstGeom>
          <a:solidFill>
            <a:srgbClr val="168FDF"/>
          </a:solidFill>
          <a:ln cap="flat" cmpd="sng" w="7150">
            <a:solidFill>
              <a:srgbClr val="168F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98"/>
          <p:cNvSpPr/>
          <p:nvPr/>
        </p:nvSpPr>
        <p:spPr>
          <a:xfrm>
            <a:off x="8155283" y="1319503"/>
            <a:ext cx="192900" cy="192900"/>
          </a:xfrm>
          <a:prstGeom prst="ellipse">
            <a:avLst/>
          </a:prstGeom>
          <a:solidFill>
            <a:srgbClr val="168FDF"/>
          </a:solidFill>
          <a:ln cap="flat" cmpd="sng" w="7150">
            <a:solidFill>
              <a:srgbClr val="168F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98"/>
          <p:cNvSpPr txBox="1"/>
          <p:nvPr/>
        </p:nvSpPr>
        <p:spPr>
          <a:xfrm>
            <a:off x="669137" y="1522979"/>
            <a:ext cx="5010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Jan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98"/>
          <p:cNvSpPr txBox="1"/>
          <p:nvPr/>
        </p:nvSpPr>
        <p:spPr>
          <a:xfrm>
            <a:off x="8001185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Jan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98"/>
          <p:cNvSpPr txBox="1"/>
          <p:nvPr/>
        </p:nvSpPr>
        <p:spPr>
          <a:xfrm>
            <a:off x="1280143" y="1522979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98"/>
          <p:cNvSpPr txBox="1"/>
          <p:nvPr/>
        </p:nvSpPr>
        <p:spPr>
          <a:xfrm>
            <a:off x="1891149" y="1522970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Mar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p98"/>
          <p:cNvSpPr txBox="1"/>
          <p:nvPr/>
        </p:nvSpPr>
        <p:spPr>
          <a:xfrm>
            <a:off x="2502148" y="1522979"/>
            <a:ext cx="5010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Apr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Google Shape;694;p98"/>
          <p:cNvSpPr txBox="1"/>
          <p:nvPr/>
        </p:nvSpPr>
        <p:spPr>
          <a:xfrm>
            <a:off x="3113160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May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98"/>
          <p:cNvSpPr txBox="1"/>
          <p:nvPr/>
        </p:nvSpPr>
        <p:spPr>
          <a:xfrm>
            <a:off x="3724167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Jun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98"/>
          <p:cNvSpPr txBox="1"/>
          <p:nvPr/>
        </p:nvSpPr>
        <p:spPr>
          <a:xfrm>
            <a:off x="4335160" y="1522979"/>
            <a:ext cx="5010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Jul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7" name="Google Shape;697;p98"/>
          <p:cNvSpPr txBox="1"/>
          <p:nvPr/>
        </p:nvSpPr>
        <p:spPr>
          <a:xfrm>
            <a:off x="4946154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Aug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98"/>
          <p:cNvSpPr txBox="1"/>
          <p:nvPr/>
        </p:nvSpPr>
        <p:spPr>
          <a:xfrm>
            <a:off x="5557160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Sep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98"/>
          <p:cNvSpPr txBox="1"/>
          <p:nvPr/>
        </p:nvSpPr>
        <p:spPr>
          <a:xfrm>
            <a:off x="6168172" y="1522979"/>
            <a:ext cx="5010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Oct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98"/>
          <p:cNvSpPr txBox="1"/>
          <p:nvPr/>
        </p:nvSpPr>
        <p:spPr>
          <a:xfrm>
            <a:off x="6779173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Nov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98"/>
          <p:cNvSpPr txBox="1"/>
          <p:nvPr/>
        </p:nvSpPr>
        <p:spPr>
          <a:xfrm>
            <a:off x="7390179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Dec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98"/>
          <p:cNvSpPr txBox="1"/>
          <p:nvPr/>
        </p:nvSpPr>
        <p:spPr>
          <a:xfrm>
            <a:off x="669161" y="1739681"/>
            <a:ext cx="5010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Q1</a:t>
            </a:r>
            <a:endParaRPr b="0" i="0" sz="14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98"/>
          <p:cNvSpPr txBox="1"/>
          <p:nvPr/>
        </p:nvSpPr>
        <p:spPr>
          <a:xfrm>
            <a:off x="8001183" y="1737970"/>
            <a:ext cx="5010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1400"/>
              <a:buFont typeface="Arial"/>
              <a:buNone/>
            </a:pPr>
            <a:r>
              <a:rPr b="0" i="0" lang="en" sz="9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2027</a:t>
            </a:r>
            <a:endParaRPr b="0" i="0" sz="9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98"/>
          <p:cNvSpPr txBox="1"/>
          <p:nvPr/>
        </p:nvSpPr>
        <p:spPr>
          <a:xfrm>
            <a:off x="2502145" y="1739681"/>
            <a:ext cx="5010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Q2</a:t>
            </a:r>
            <a:endParaRPr b="0" i="0" sz="14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98"/>
          <p:cNvSpPr txBox="1"/>
          <p:nvPr/>
        </p:nvSpPr>
        <p:spPr>
          <a:xfrm>
            <a:off x="4335155" y="1739681"/>
            <a:ext cx="5010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Q3</a:t>
            </a:r>
            <a:endParaRPr b="0" i="0" sz="14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98"/>
          <p:cNvSpPr txBox="1"/>
          <p:nvPr/>
        </p:nvSpPr>
        <p:spPr>
          <a:xfrm>
            <a:off x="6168166" y="1730134"/>
            <a:ext cx="5010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Q4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98"/>
          <p:cNvSpPr/>
          <p:nvPr/>
        </p:nvSpPr>
        <p:spPr>
          <a:xfrm>
            <a:off x="1477571" y="1363312"/>
            <a:ext cx="96600" cy="96600"/>
          </a:xfrm>
          <a:prstGeom prst="ellipse">
            <a:avLst/>
          </a:prstGeom>
          <a:solidFill>
            <a:srgbClr val="8E006C"/>
          </a:solidFill>
          <a:ln>
            <a:noFill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08" name="Google Shape;708;p98"/>
          <p:cNvCxnSpPr>
            <a:stCxn id="694" idx="2"/>
            <a:endCxn id="709" idx="0"/>
          </p:cNvCxnSpPr>
          <p:nvPr/>
        </p:nvCxnSpPr>
        <p:spPr>
          <a:xfrm>
            <a:off x="3363661" y="1925563"/>
            <a:ext cx="300" cy="11748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0" name="Google Shape;710;p98"/>
          <p:cNvCxnSpPr>
            <a:stCxn id="698" idx="2"/>
            <a:endCxn id="711" idx="0"/>
          </p:cNvCxnSpPr>
          <p:nvPr/>
        </p:nvCxnSpPr>
        <p:spPr>
          <a:xfrm>
            <a:off x="5807660" y="1925563"/>
            <a:ext cx="1200" cy="11748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2" name="Google Shape;712;p98"/>
          <p:cNvCxnSpPr>
            <a:stCxn id="706" idx="2"/>
            <a:endCxn id="713" idx="0"/>
          </p:cNvCxnSpPr>
          <p:nvPr/>
        </p:nvCxnSpPr>
        <p:spPr>
          <a:xfrm>
            <a:off x="6418666" y="1976134"/>
            <a:ext cx="2400" cy="4488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4" name="Google Shape;714;p98"/>
          <p:cNvCxnSpPr>
            <a:stCxn id="701" idx="2"/>
            <a:endCxn id="715" idx="0"/>
          </p:cNvCxnSpPr>
          <p:nvPr/>
        </p:nvCxnSpPr>
        <p:spPr>
          <a:xfrm flipH="1">
            <a:off x="7635279" y="1925563"/>
            <a:ext cx="5400" cy="4995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6" name="Google Shape;716;p98"/>
          <p:cNvCxnSpPr>
            <a:stCxn id="695" idx="2"/>
            <a:endCxn id="717" idx="0"/>
          </p:cNvCxnSpPr>
          <p:nvPr/>
        </p:nvCxnSpPr>
        <p:spPr>
          <a:xfrm>
            <a:off x="3974667" y="1925563"/>
            <a:ext cx="4800" cy="4995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8" name="Google Shape;718;p98"/>
          <p:cNvCxnSpPr>
            <a:endCxn id="719" idx="0"/>
          </p:cNvCxnSpPr>
          <p:nvPr/>
        </p:nvCxnSpPr>
        <p:spPr>
          <a:xfrm>
            <a:off x="2135490" y="2007723"/>
            <a:ext cx="6300" cy="10926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20" name="Google Shape;720;p98"/>
          <p:cNvCxnSpPr>
            <a:stCxn id="704" idx="2"/>
            <a:endCxn id="721" idx="0"/>
          </p:cNvCxnSpPr>
          <p:nvPr/>
        </p:nvCxnSpPr>
        <p:spPr>
          <a:xfrm>
            <a:off x="2752645" y="1985681"/>
            <a:ext cx="0" cy="4395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22" name="Google Shape;722;p98"/>
          <p:cNvCxnSpPr/>
          <p:nvPr/>
        </p:nvCxnSpPr>
        <p:spPr>
          <a:xfrm>
            <a:off x="1530694" y="1985552"/>
            <a:ext cx="0" cy="4026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23" name="Google Shape;723;p98"/>
          <p:cNvCxnSpPr>
            <a:stCxn id="702" idx="2"/>
            <a:endCxn id="724" idx="0"/>
          </p:cNvCxnSpPr>
          <p:nvPr/>
        </p:nvCxnSpPr>
        <p:spPr>
          <a:xfrm>
            <a:off x="919661" y="1985681"/>
            <a:ext cx="11700" cy="11145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24" name="Google Shape;724;p98"/>
          <p:cNvSpPr txBox="1"/>
          <p:nvPr/>
        </p:nvSpPr>
        <p:spPr>
          <a:xfrm>
            <a:off x="641820" y="3100323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Jan 27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98"/>
          <p:cNvSpPr txBox="1"/>
          <p:nvPr/>
        </p:nvSpPr>
        <p:spPr>
          <a:xfrm>
            <a:off x="2463133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Strategy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Apr 28</a:t>
            </a:r>
            <a:endParaRPr b="1" i="0" sz="8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98"/>
          <p:cNvSpPr txBox="1"/>
          <p:nvPr/>
        </p:nvSpPr>
        <p:spPr>
          <a:xfrm>
            <a:off x="1241134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Leadership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lang="en" sz="800">
                <a:solidFill>
                  <a:srgbClr val="44546A"/>
                </a:solidFill>
              </a:rPr>
              <a:t>Feb 26</a:t>
            </a:r>
            <a:endParaRPr b="0" i="1" sz="6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98"/>
          <p:cNvSpPr txBox="1"/>
          <p:nvPr/>
        </p:nvSpPr>
        <p:spPr>
          <a:xfrm>
            <a:off x="1852140" y="3100323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 24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6" name="Google Shape;726;p98"/>
          <p:cNvCxnSpPr>
            <a:stCxn id="700" idx="2"/>
            <a:endCxn id="727" idx="0"/>
          </p:cNvCxnSpPr>
          <p:nvPr/>
        </p:nvCxnSpPr>
        <p:spPr>
          <a:xfrm flipH="1">
            <a:off x="7021273" y="1925563"/>
            <a:ext cx="8400" cy="11748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09" name="Google Shape;709;p98"/>
          <p:cNvSpPr txBox="1"/>
          <p:nvPr/>
        </p:nvSpPr>
        <p:spPr>
          <a:xfrm>
            <a:off x="3074378" y="3100323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26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98"/>
          <p:cNvSpPr txBox="1"/>
          <p:nvPr/>
        </p:nvSpPr>
        <p:spPr>
          <a:xfrm>
            <a:off x="3689854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Strategy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8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Jun 23</a:t>
            </a:r>
            <a:endParaRPr b="1" i="0" sz="8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98"/>
          <p:cNvSpPr txBox="1"/>
          <p:nvPr/>
        </p:nvSpPr>
        <p:spPr>
          <a:xfrm>
            <a:off x="5519320" y="3100323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Sep 22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98"/>
          <p:cNvSpPr txBox="1"/>
          <p:nvPr/>
        </p:nvSpPr>
        <p:spPr>
          <a:xfrm>
            <a:off x="6131267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Strategy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Oct 27</a:t>
            </a:r>
            <a:endParaRPr b="1" i="0" sz="8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98"/>
          <p:cNvSpPr txBox="1"/>
          <p:nvPr/>
        </p:nvSpPr>
        <p:spPr>
          <a:xfrm>
            <a:off x="7345747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Strategy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Dec 15</a:t>
            </a:r>
            <a:endParaRPr b="1" i="0" sz="8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98"/>
          <p:cNvSpPr txBox="1"/>
          <p:nvPr/>
        </p:nvSpPr>
        <p:spPr>
          <a:xfrm>
            <a:off x="6731501" y="3100323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Nov 17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8" name="Google Shape;728;p98"/>
          <p:cNvCxnSpPr>
            <a:stCxn id="697" idx="2"/>
            <a:endCxn id="729" idx="0"/>
          </p:cNvCxnSpPr>
          <p:nvPr/>
        </p:nvCxnSpPr>
        <p:spPr>
          <a:xfrm>
            <a:off x="5196654" y="1925563"/>
            <a:ext cx="0" cy="4995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29" name="Google Shape;729;p98"/>
          <p:cNvSpPr txBox="1"/>
          <p:nvPr/>
        </p:nvSpPr>
        <p:spPr>
          <a:xfrm>
            <a:off x="4907146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Leadership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TBD</a:t>
            </a:r>
            <a:endParaRPr b="1" i="0" sz="8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1" lang="en" sz="5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In person at OSD</a:t>
            </a:r>
            <a:endParaRPr b="0" i="1" sz="5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0" name="Google Shape;730;p98"/>
          <p:cNvCxnSpPr>
            <a:stCxn id="705" idx="2"/>
            <a:endCxn id="731" idx="0"/>
          </p:cNvCxnSpPr>
          <p:nvPr/>
        </p:nvCxnSpPr>
        <p:spPr>
          <a:xfrm>
            <a:off x="4585655" y="1985681"/>
            <a:ext cx="900" cy="11133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31" name="Google Shape;731;p98"/>
          <p:cNvSpPr txBox="1"/>
          <p:nvPr/>
        </p:nvSpPr>
        <p:spPr>
          <a:xfrm>
            <a:off x="4296833" y="3098941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Jul 28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99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would like to propose an agenda item for discussion at a Governing Board meeting, please submit your proposal to the Academy Software Foundation Executive Director &amp; </a:t>
            </a:r>
            <a:r>
              <a:rPr lang="en" sz="1500"/>
              <a:t>the Governing Board Chair</a:t>
            </a:r>
            <a:r>
              <a:rPr lang="en" sz="1500"/>
              <a:t>.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Please include in your request:</a:t>
            </a:r>
            <a:endParaRPr sz="1500"/>
          </a:p>
          <a:p>
            <a:pPr indent="-304800" lvl="1" marL="914400" rtl="0" algn="l">
              <a:spcBef>
                <a:spcPts val="40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description of the topic</a:t>
            </a:r>
            <a:endParaRPr sz="1200"/>
          </a:p>
          <a:p>
            <a:pPr indent="-304800" lvl="1" marL="914400" rtl="0" algn="l">
              <a:spcBef>
                <a:spcPts val="40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Board resolution or discussion-only item</a:t>
            </a:r>
            <a:endParaRPr sz="1200"/>
          </a:p>
          <a:p>
            <a:pPr indent="-304800" lvl="1" marL="914400" rtl="0" algn="l">
              <a:spcBef>
                <a:spcPts val="40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Requested amount of time to discuss the item</a:t>
            </a:r>
            <a:endParaRPr sz="12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regular Governing Board meeting, please submit your proposed agenda item at least 10 days prior to the meeting.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Strategy Session, please submit your proposed agenda item at least 30 days prior to the meeting.</a:t>
            </a:r>
            <a:endParaRPr sz="1500"/>
          </a:p>
        </p:txBody>
      </p:sp>
      <p:sp>
        <p:nvSpPr>
          <p:cNvPr id="737" name="Google Shape;737;p99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propose an agenda item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100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Please be patient. Our board meeting agendas are often very full. If we cannot accommodate your request in the upcoming meeting we may:</a:t>
            </a:r>
            <a:endParaRPr sz="1800"/>
          </a:p>
          <a:p>
            <a:pPr indent="-323850" lvl="1" marL="914400" rtl="0" algn="l">
              <a:spcBef>
                <a:spcPts val="40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Wait until the following meeting to discuss the topic</a:t>
            </a:r>
            <a:endParaRPr sz="1500"/>
          </a:p>
          <a:p>
            <a:pPr indent="-323850" lvl="1" marL="914400" rtl="0" algn="l">
              <a:spcBef>
                <a:spcPts val="40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Call a special meeting to discuss your topic, or </a:t>
            </a:r>
            <a:endParaRPr sz="1500"/>
          </a:p>
          <a:p>
            <a:pPr indent="-323850" lvl="1" marL="914400" rtl="0" algn="l">
              <a:spcBef>
                <a:spcPts val="40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Refer the topic to the appropriate committee or task force of the Governing Board.</a:t>
            </a:r>
            <a:endParaRPr sz="1500"/>
          </a:p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may ask you to provide slides 5 days before the meeting, and slides are subject to change (with your approval) to fit the broader meeting slide deck.</a:t>
            </a:r>
            <a:endParaRPr sz="1800"/>
          </a:p>
        </p:txBody>
      </p:sp>
      <p:sp>
        <p:nvSpPr>
          <p:cNvPr id="743" name="Google Shape;743;p10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an agenda item (continued)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01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Agendas and Exhibits for Governing Board meetings will be made available one week prior to the scheduled meeting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The FINAL deck will be made available one day prior to the meeting.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Past meeting materials can be found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 sz="2000"/>
              <a:t>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All meeting materials are </a:t>
            </a:r>
            <a:r>
              <a:rPr lang="en" sz="2000"/>
              <a:t>confidential</a:t>
            </a:r>
            <a:r>
              <a:rPr lang="en" sz="2000"/>
              <a:t> and for the view of Governing Board representatives and </a:t>
            </a:r>
            <a:r>
              <a:rPr lang="en" sz="2000"/>
              <a:t>their</a:t>
            </a:r>
            <a:r>
              <a:rPr lang="en" sz="2000"/>
              <a:t> alternates ONLY, unless otherwise specified.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No meeting of the Governing Board is recorded unless the Governing Board provides </a:t>
            </a:r>
            <a:r>
              <a:rPr lang="en" sz="1700"/>
              <a:t>explicit</a:t>
            </a:r>
            <a:r>
              <a:rPr lang="en" sz="1700"/>
              <a:t> consent to do so.</a:t>
            </a:r>
            <a:r>
              <a:rPr lang="en" sz="1700"/>
              <a:t> </a:t>
            </a:r>
            <a:endParaRPr sz="1700"/>
          </a:p>
        </p:txBody>
      </p:sp>
      <p:sp>
        <p:nvSpPr>
          <p:cNvPr id="749" name="Google Shape;749;p101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Materials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02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Relevant Mailing Lists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Governing Board: </a:t>
            </a:r>
            <a:r>
              <a:rPr lang="en" u="sng">
                <a:solidFill>
                  <a:schemeClr val="hlink"/>
                </a:solidFill>
                <a:hlinkClick r:id="rId3"/>
              </a:rPr>
              <a:t>board@lists.aswf.io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TAC: </a:t>
            </a:r>
            <a:r>
              <a:rPr lang="en" u="sng">
                <a:solidFill>
                  <a:schemeClr val="hlink"/>
                </a:solidFill>
                <a:hlinkClick r:id="rId4"/>
              </a:rPr>
              <a:t>tac@lists.aswf.io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Budget Committee: </a:t>
            </a:r>
            <a:r>
              <a:rPr lang="en" u="sng">
                <a:solidFill>
                  <a:schemeClr val="hlink"/>
                </a:solidFill>
                <a:hlinkClick r:id="rId5"/>
              </a:rPr>
              <a:t>budget@lists.aswf.io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Legal Committee: </a:t>
            </a:r>
            <a:r>
              <a:rPr lang="en" u="sng">
                <a:solidFill>
                  <a:schemeClr val="hlink"/>
                </a:solidFill>
                <a:hlinkClick r:id="rId6"/>
              </a:rPr>
              <a:t>legal@lists.aswf.io</a:t>
            </a:r>
            <a:endParaRPr/>
          </a:p>
        </p:txBody>
      </p:sp>
      <p:sp>
        <p:nvSpPr>
          <p:cNvPr id="755" name="Google Shape;755;p10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Channels</a:t>
            </a:r>
            <a:endParaRPr/>
          </a:p>
        </p:txBody>
      </p:sp>
      <p:sp>
        <p:nvSpPr>
          <p:cNvPr id="756" name="Google Shape;756;p102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Slack Channel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You can </a:t>
            </a:r>
            <a:r>
              <a:rPr lang="en" u="sng">
                <a:solidFill>
                  <a:schemeClr val="hlink"/>
                </a:solidFill>
                <a:hlinkClick r:id="rId7"/>
              </a:rPr>
              <a:t>join Academy Software Foundation slack here</a:t>
            </a:r>
            <a:r>
              <a:rPr lang="en"/>
              <a:t>. 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To join the Governing Board slack channel, make a request at </a:t>
            </a:r>
            <a:r>
              <a:rPr lang="en" u="sng">
                <a:solidFill>
                  <a:schemeClr val="hlink"/>
                </a:solidFill>
                <a:hlinkClick r:id="rId8"/>
              </a:rPr>
              <a:t>members.aswf.io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03"/>
          <p:cNvSpPr txBox="1"/>
          <p:nvPr>
            <p:ph type="title"/>
          </p:nvPr>
        </p:nvSpPr>
        <p:spPr>
          <a:xfrm>
            <a:off x="628800" y="1275325"/>
            <a:ext cx="7886400" cy="141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Committees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0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Budget Committee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10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Budget Committee is lead by the Governing Board Treasurer and collaborates with the Academy Software Foundation staff to develop and review the Academy Software Foundation budget.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Any Governing Board representative may join ( not alternates )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Meets generally monthly on the Monday of the week before the Governing Board meeting</a:t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900"/>
              <a:t>ACTION: If you want to participate in the Budget Committee, make a request at </a:t>
            </a:r>
            <a:r>
              <a:rPr b="1" lang="en" sz="1900" u="sng">
                <a:solidFill>
                  <a:schemeClr val="hlink"/>
                </a:solidFill>
                <a:hlinkClick r:id="rId3"/>
              </a:rPr>
              <a:t>members.aswf.io</a:t>
            </a:r>
            <a:r>
              <a:rPr b="1" lang="en" sz="1900"/>
              <a:t>.</a:t>
            </a:r>
            <a:endParaRPr b="1"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78"/>
          <p:cNvSpPr txBox="1"/>
          <p:nvPr>
            <p:ph type="title"/>
          </p:nvPr>
        </p:nvSpPr>
        <p:spPr>
          <a:xfrm>
            <a:off x="628650" y="398531"/>
            <a:ext cx="7886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50" lIns="34250" spcFirstLastPara="1" rIns="34250" wrap="square" tIns="3425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Arial"/>
              <a:buNone/>
            </a:pPr>
            <a:r>
              <a:rPr lang="en" sz="2300">
                <a:solidFill>
                  <a:schemeClr val="lt1"/>
                </a:solidFill>
              </a:rPr>
              <a:t>An Open Source Foundation Developed in Partnership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descr="Google Shape;303;p2" id="303" name="Google Shape;303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85900" y="2156525"/>
            <a:ext cx="1812801" cy="595975"/>
          </a:xfrm>
          <a:prstGeom prst="rect">
            <a:avLst/>
          </a:prstGeom>
          <a:noFill/>
          <a:ln>
            <a:noFill/>
          </a:ln>
          <a:effectLst>
            <a:outerShdw blurRad="228600" rotWithShape="0" dir="5400000" dist="82779">
              <a:srgbClr val="000000">
                <a:alpha val="64313"/>
              </a:srgbClr>
            </a:outerShdw>
          </a:effectLst>
        </p:spPr>
      </p:pic>
      <p:pic>
        <p:nvPicPr>
          <p:cNvPr descr="Google Shape;305;p2" id="304" name="Google Shape;304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9725" y="1999550"/>
            <a:ext cx="1081376" cy="1081376"/>
          </a:xfrm>
          <a:prstGeom prst="rect">
            <a:avLst/>
          </a:prstGeom>
          <a:noFill/>
          <a:ln>
            <a:noFill/>
          </a:ln>
          <a:effectLst>
            <a:outerShdw blurRad="228600" rotWithShape="0" dir="5400000" dist="82779">
              <a:srgbClr val="000000"/>
            </a:outerShdw>
          </a:effectLst>
        </p:spPr>
      </p:pic>
      <p:sp>
        <p:nvSpPr>
          <p:cNvPr id="305" name="Google Shape;305;p78"/>
          <p:cNvSpPr txBox="1"/>
          <p:nvPr/>
        </p:nvSpPr>
        <p:spPr>
          <a:xfrm>
            <a:off x="3079114" y="1588299"/>
            <a:ext cx="3003000" cy="21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Academy Software Foundation provides a neutral forum for open source software developers in the motion picture and broader media industries to share resources and collaborate on technologies for image creation, visual effects, animation and sound. 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p14:dur="200">
        <p:fade/>
      </p:transition>
    </mc:Choice>
    <mc:Fallback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0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makes recommendations to the Governing Board regarding license exception requests from Academy Software Foundation projects and other questions submitted to the Legal Committee by the Governing Board. 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does not represent Academy Software Foundation and does not have an attorney-client relationship with Academy Software Foundation.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Meets on an as needed basis.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Governing Boards may attend only if accompanied by their legal counsel.</a:t>
            </a:r>
            <a:endParaRPr sz="1700"/>
          </a:p>
        </p:txBody>
      </p:sp>
      <p:sp>
        <p:nvSpPr>
          <p:cNvPr id="773" name="Google Shape;773;p105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Legal</a:t>
            </a:r>
            <a:r>
              <a:rPr lang="en"/>
              <a:t> Committee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06"/>
          <p:cNvSpPr txBox="1"/>
          <p:nvPr>
            <p:ph type="title"/>
          </p:nvPr>
        </p:nvSpPr>
        <p:spPr>
          <a:xfrm>
            <a:off x="628800" y="1860750"/>
            <a:ext cx="7886400" cy="7110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Policies and Other Resources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10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Important</a:t>
            </a:r>
            <a:r>
              <a:rPr lang="en" sz="2200"/>
              <a:t> Academy Software Foundation Policies and Resources</a:t>
            </a:r>
            <a:endParaRPr sz="2200"/>
          </a:p>
        </p:txBody>
      </p:sp>
      <p:sp>
        <p:nvSpPr>
          <p:cNvPr id="784" name="Google Shape;784;p107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Academy Software Foundation Charter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Linux Foundation Antitrust Policy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5"/>
              </a:rPr>
              <a:t>Foundation GitHub repository</a:t>
            </a:r>
            <a:r>
              <a:rPr lang="en" sz="1900"/>
              <a:t> with many other public facing policies and materials including…</a:t>
            </a:r>
            <a:endParaRPr sz="19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Elections Process</a:t>
            </a:r>
            <a:endParaRPr sz="16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Academy Software Foundation hosted project charters</a:t>
            </a:r>
            <a:r>
              <a:rPr lang="en" sz="1600"/>
              <a:t>, which define each project’s intellectual property and licensing policies.</a:t>
            </a:r>
            <a:endParaRPr sz="16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8"/>
              </a:rPr>
              <a:t>ASWF Landscape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9"/>
              </a:rPr>
              <a:t>High Level Overview</a:t>
            </a:r>
            <a:endParaRPr sz="19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0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LFX Organization Dashboard</a:t>
            </a:r>
            <a:r>
              <a:rPr lang="en" sz="1800"/>
              <a:t> provides access to key membership materials, including…</a:t>
            </a:r>
            <a:endParaRPr sz="1800"/>
          </a:p>
          <a:p>
            <a:pPr indent="-323850" lvl="1" marL="457200" rtl="0" algn="l">
              <a:spcBef>
                <a:spcPts val="4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Member contacts, which you can change at any time ( look under ‘Users’ &gt; and then under the ‘Key People’ tab )</a:t>
            </a:r>
            <a:endParaRPr sz="15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Membership details ( look under ‘Membership’ &gt; ‘Academy Software Foundation’ ), including…</a:t>
            </a:r>
            <a:endParaRPr sz="15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Membership Overview Deck and High Level Overview Deck ( look under the ‘Resources’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Your fully executed membership agreement ( look under the ‘Membership’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Details on how to leverage membership benefits ( look under the ‘Benefits’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Insights on contributors from your organization ( look under the ‘Project Contributors’ tab )</a:t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/>
              <a:t>ACTION: Request access to LFX Organizational Dashboard </a:t>
            </a:r>
            <a:r>
              <a:rPr b="1" lang="en" sz="1800" u="sng">
                <a:solidFill>
                  <a:schemeClr val="hlink"/>
                </a:solidFill>
                <a:hlinkClick r:id="rId4"/>
              </a:rPr>
              <a:t>here</a:t>
            </a:r>
            <a:r>
              <a:rPr b="1" lang="en" sz="1800"/>
              <a:t>.</a:t>
            </a:r>
            <a:endParaRPr b="1" sz="1800"/>
          </a:p>
        </p:txBody>
      </p:sp>
      <p:sp>
        <p:nvSpPr>
          <p:cNvPr id="790" name="Google Shape;790;p10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LFX Organization Dashboard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09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"/>
              <a:t>Foundation Staff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109"/>
          <p:cNvSpPr txBox="1"/>
          <p:nvPr/>
        </p:nvSpPr>
        <p:spPr>
          <a:xfrm>
            <a:off x="-22425" y="4415419"/>
            <a:ext cx="91665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Contact the staff at </a:t>
            </a:r>
            <a:r>
              <a:rPr b="1" lang="en" sz="2000" u="sng">
                <a:solidFill>
                  <a:schemeClr val="hlink"/>
                </a:solidFill>
                <a:hlinkClick r:id="rId3"/>
              </a:rPr>
              <a:t>members.aswf.io</a:t>
            </a:r>
            <a:endParaRPr b="1" sz="2000"/>
          </a:p>
        </p:txBody>
      </p:sp>
      <p:pic>
        <p:nvPicPr>
          <p:cNvPr id="797" name="Google Shape;797;p109" title="Screenshot 2026-01-07 at 9.57.14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438" y="1514651"/>
            <a:ext cx="8013116" cy="2122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11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Who’s Who in the </a:t>
            </a:r>
            <a:r>
              <a:rPr lang="en" sz="2200"/>
              <a:t>Academy Software Foundation</a:t>
            </a:r>
            <a:endParaRPr sz="2200"/>
          </a:p>
        </p:txBody>
      </p:sp>
      <p:sp>
        <p:nvSpPr>
          <p:cNvPr id="803" name="Google Shape;803;p110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Academy Software Foundation Members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Staff: </a:t>
            </a:r>
            <a:r>
              <a:rPr lang="en" u="sng">
                <a:solidFill>
                  <a:schemeClr val="hlink"/>
                </a:solidFill>
                <a:hlinkClick r:id="rId4"/>
              </a:rPr>
              <a:t>Academy Software Foundation Staff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Linux Foundation Leadership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Governing Board Members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Technical Advisory Council Members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Academy Software Foundation Project and Working Group Leads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111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809" name="Google Shape;809;p111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have any questions, feel free to contact the staff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members.aswf.io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79" title="Milestone Number"/>
          <p:cNvSpPr/>
          <p:nvPr/>
        </p:nvSpPr>
        <p:spPr>
          <a:xfrm>
            <a:off x="959904" y="314245"/>
            <a:ext cx="220800" cy="2307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5400" rotWithShape="0" algn="tl" dir="2700000" dist="12700">
              <a:srgbClr val="000000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79" title="Milestone Tall Arrow"/>
          <p:cNvSpPr/>
          <p:nvPr/>
        </p:nvSpPr>
        <p:spPr>
          <a:xfrm>
            <a:off x="928819" y="168656"/>
            <a:ext cx="349200" cy="4060200"/>
          </a:xfrm>
          <a:prstGeom prst="downArrow">
            <a:avLst>
              <a:gd fmla="val 100000" name="adj1"/>
              <a:gd fmla="val 50000" name="adj2"/>
            </a:avLst>
          </a:prstGeom>
          <a:gradFill>
            <a:gsLst>
              <a:gs pos="0">
                <a:srgbClr val="C3602C"/>
              </a:gs>
              <a:gs pos="45000">
                <a:srgbClr val="FFD965"/>
              </a:gs>
              <a:gs pos="94000">
                <a:srgbClr val="F2F2F2"/>
              </a:gs>
              <a:gs pos="100000">
                <a:srgbClr val="F2F2F2"/>
              </a:gs>
            </a:gsLst>
            <a:lin ang="54007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2" name="Google Shape;312;p79"/>
          <p:cNvSpPr txBox="1"/>
          <p:nvPr/>
        </p:nvSpPr>
        <p:spPr>
          <a:xfrm>
            <a:off x="-210240" y="140458"/>
            <a:ext cx="10875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rPr>
              <a:t>ASWF created</a:t>
            </a:r>
            <a:endParaRPr b="1" i="0" sz="1400" u="none" cap="none" strike="noStrike">
              <a:solidFill>
                <a:srgbClr val="FFD9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79"/>
          <p:cNvSpPr txBox="1"/>
          <p:nvPr/>
        </p:nvSpPr>
        <p:spPr>
          <a:xfrm>
            <a:off x="-66642" y="542265"/>
            <a:ext cx="9303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August 10, 2018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r>
              <a:t/>
            </a:r>
            <a:endParaRPr b="0" i="0" sz="2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en" sz="7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Founding members:</a:t>
            </a:r>
            <a:endParaRPr b="0" i="1" sz="7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r>
              <a:t/>
            </a:r>
            <a:endParaRPr b="0" i="0" sz="2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Animal Logic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Autodesk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Blue Sky Studios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Cisco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DNEG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DreamWorks Animation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Epic Games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Foundry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Google Cloud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Intel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SideFX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The Walt Disney Studios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Weta Digital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4" name="Google Shape;314;p79" title="Milestone Arrow"/>
          <p:cNvSpPr/>
          <p:nvPr/>
        </p:nvSpPr>
        <p:spPr>
          <a:xfrm>
            <a:off x="1348459" y="2101556"/>
            <a:ext cx="326700" cy="2118300"/>
          </a:xfrm>
          <a:prstGeom prst="downArrow">
            <a:avLst>
              <a:gd fmla="val 100000" name="adj1"/>
              <a:gd fmla="val 50000" name="adj2"/>
            </a:avLst>
          </a:prstGeom>
          <a:gradFill>
            <a:gsLst>
              <a:gs pos="0">
                <a:srgbClr val="C3602C"/>
              </a:gs>
              <a:gs pos="45000">
                <a:srgbClr val="FFD965"/>
              </a:gs>
              <a:gs pos="94000">
                <a:srgbClr val="F2F2F2"/>
              </a:gs>
              <a:gs pos="100000">
                <a:srgbClr val="F2F2F2"/>
              </a:gs>
            </a:gsLst>
            <a:lin ang="54007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5" name="Google Shape;315;p79" title="Milestone Number"/>
          <p:cNvSpPr/>
          <p:nvPr/>
        </p:nvSpPr>
        <p:spPr>
          <a:xfrm>
            <a:off x="1408683" y="2217023"/>
            <a:ext cx="206400" cy="206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5400" rotWithShape="0" algn="tl" dir="2700000" dist="12700">
              <a:srgbClr val="000000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02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6" name="Google Shape;316;p79" title="Milestone Text"/>
          <p:cNvGrpSpPr/>
          <p:nvPr/>
        </p:nvGrpSpPr>
        <p:grpSpPr>
          <a:xfrm>
            <a:off x="1349652" y="457106"/>
            <a:ext cx="1193601" cy="524180"/>
            <a:chOff x="2084853" y="-1437412"/>
            <a:chExt cx="1718400" cy="754650"/>
          </a:xfrm>
        </p:grpSpPr>
        <p:sp>
          <p:nvSpPr>
            <p:cNvPr id="317" name="Google Shape;317;p79"/>
            <p:cNvSpPr txBox="1"/>
            <p:nvPr/>
          </p:nvSpPr>
          <p:spPr>
            <a:xfrm>
              <a:off x="2084853" y="-1437412"/>
              <a:ext cx="1099800" cy="55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First project</a:t>
              </a:r>
              <a:endParaRPr b="0" i="0" sz="1200" u="none" cap="none" strike="noStrike">
                <a:solidFill>
                  <a:srgbClr val="FFD96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79"/>
            <p:cNvSpPr txBox="1"/>
            <p:nvPr/>
          </p:nvSpPr>
          <p:spPr>
            <a:xfrm>
              <a:off x="2084853" y="-836662"/>
              <a:ext cx="17184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October 23,2018</a:t>
              </a:r>
              <a:endParaRPr b="0" i="0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1" i="0" lang="en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OpenVDB</a:t>
              </a:r>
              <a:endParaRPr b="1" i="0" sz="8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1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New members:</a:t>
              </a:r>
              <a:endParaRPr b="0" i="1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Sony Pictures Entertainment</a:t>
              </a:r>
              <a:endPara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Warner Bros.</a:t>
              </a:r>
              <a:endPara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Blender Foundation</a:t>
              </a:r>
              <a:endPara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Visual Effects Society</a:t>
              </a:r>
              <a:endPara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319" name="Google Shape;319;p79" title="Milestone 4"/>
          <p:cNvGrpSpPr/>
          <p:nvPr/>
        </p:nvGrpSpPr>
        <p:grpSpPr>
          <a:xfrm>
            <a:off x="2152238" y="2446146"/>
            <a:ext cx="1071454" cy="1778765"/>
            <a:chOff x="5194569" y="2879132"/>
            <a:chExt cx="1542548" cy="2560848"/>
          </a:xfrm>
        </p:grpSpPr>
        <p:sp>
          <p:nvSpPr>
            <p:cNvPr id="320" name="Google Shape;320;p79" title="Milestone Arrow"/>
            <p:cNvSpPr/>
            <p:nvPr/>
          </p:nvSpPr>
          <p:spPr>
            <a:xfrm>
              <a:off x="5195414" y="4074980"/>
              <a:ext cx="470400" cy="13650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21" name="Google Shape;321;p79" title="Milestone Number"/>
            <p:cNvSpPr/>
            <p:nvPr/>
          </p:nvSpPr>
          <p:spPr>
            <a:xfrm>
              <a:off x="5282129" y="4203577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04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2" name="Google Shape;322;p79" title="Milestone Text"/>
            <p:cNvGrpSpPr/>
            <p:nvPr/>
          </p:nvGrpSpPr>
          <p:grpSpPr>
            <a:xfrm>
              <a:off x="5194569" y="2879132"/>
              <a:ext cx="1542548" cy="559915"/>
              <a:chOff x="1900453" y="1419541"/>
              <a:chExt cx="1542548" cy="559915"/>
            </a:xfrm>
          </p:grpSpPr>
          <p:sp>
            <p:nvSpPr>
              <p:cNvPr id="323" name="Google Shape;323;p79"/>
              <p:cNvSpPr txBox="1"/>
              <p:nvPr/>
            </p:nvSpPr>
            <p:spPr>
              <a:xfrm>
                <a:off x="2097501" y="1702556"/>
                <a:ext cx="1345500" cy="27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t/>
                </a:r>
                <a:endParaRPr b="0" i="0" sz="13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79"/>
              <p:cNvSpPr txBox="1"/>
              <p:nvPr/>
            </p:nvSpPr>
            <p:spPr>
              <a:xfrm>
                <a:off x="1900467" y="1419541"/>
                <a:ext cx="12948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May 1 2019</a:t>
                </a:r>
                <a:endParaRPr b="0" i="0" sz="6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600" u="none" cap="none" strike="noStrike">
                  <a:solidFill>
                    <a:srgbClr val="00B0F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325" name="Google Shape;325;p79"/>
              <p:cNvSpPr txBox="1"/>
              <p:nvPr/>
            </p:nvSpPr>
            <p:spPr>
              <a:xfrm>
                <a:off x="1900453" y="1619351"/>
                <a:ext cx="1294800" cy="23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OpenEXR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OpenCue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B49823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NVIDIA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ftrack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Red Hat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grpSp>
        <p:nvGrpSpPr>
          <p:cNvPr id="326" name="Google Shape;326;p79" title="Milestone 8"/>
          <p:cNvGrpSpPr/>
          <p:nvPr/>
        </p:nvGrpSpPr>
        <p:grpSpPr>
          <a:xfrm>
            <a:off x="3381284" y="3775194"/>
            <a:ext cx="304845" cy="330341"/>
            <a:chOff x="7791443" y="4810913"/>
            <a:chExt cx="538500" cy="608700"/>
          </a:xfrm>
        </p:grpSpPr>
        <p:sp>
          <p:nvSpPr>
            <p:cNvPr id="327" name="Google Shape;327;p79" title="Short Milestone Arrow"/>
            <p:cNvSpPr/>
            <p:nvPr/>
          </p:nvSpPr>
          <p:spPr>
            <a:xfrm>
              <a:off x="7825702" y="4810913"/>
              <a:ext cx="470100" cy="608700"/>
            </a:xfrm>
            <a:prstGeom prst="downArrow">
              <a:avLst>
                <a:gd fmla="val 100000" name="adj1"/>
                <a:gd fmla="val 50000" name="adj2"/>
              </a:avLst>
            </a:prstGeom>
            <a:solidFill>
              <a:srgbClr val="BFBFBF">
                <a:alpha val="0"/>
              </a:srgbClr>
            </a:solidFill>
            <a:ln cap="flat" cmpd="sng" w="9525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28" name="Google Shape;328;p79"/>
            <p:cNvSpPr txBox="1"/>
            <p:nvPr/>
          </p:nvSpPr>
          <p:spPr>
            <a:xfrm>
              <a:off x="7791443" y="4894528"/>
              <a:ext cx="5385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700" u="none" cap="none" strike="noStrike">
                  <a:solidFill>
                    <a:srgbClr val="B49823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COVID</a:t>
              </a:r>
              <a:endParaRPr b="0" i="0" sz="10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700" u="none" cap="none" strike="noStrike">
                  <a:solidFill>
                    <a:srgbClr val="B49823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19</a:t>
              </a:r>
              <a:endParaRPr b="0" i="0" sz="7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9" name="Google Shape;329;p79" title="Milestone 3"/>
          <p:cNvGrpSpPr/>
          <p:nvPr/>
        </p:nvGrpSpPr>
        <p:grpSpPr>
          <a:xfrm>
            <a:off x="1748212" y="2071221"/>
            <a:ext cx="1193751" cy="2136336"/>
            <a:chOff x="3350604" y="2363462"/>
            <a:chExt cx="1718617" cy="3075635"/>
          </a:xfrm>
        </p:grpSpPr>
        <p:sp>
          <p:nvSpPr>
            <p:cNvPr id="330" name="Google Shape;330;p79" title="Milestone Arrow"/>
            <p:cNvSpPr/>
            <p:nvPr/>
          </p:nvSpPr>
          <p:spPr>
            <a:xfrm>
              <a:off x="3350604" y="2911597"/>
              <a:ext cx="470400" cy="25275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31" name="Google Shape;331;p79" title="Milestone Number"/>
            <p:cNvSpPr/>
            <p:nvPr/>
          </p:nvSpPr>
          <p:spPr>
            <a:xfrm>
              <a:off x="3442121" y="3049950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03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79"/>
            <p:cNvSpPr txBox="1"/>
            <p:nvPr/>
          </p:nvSpPr>
          <p:spPr>
            <a:xfrm>
              <a:off x="3350821" y="2363462"/>
              <a:ext cx="17184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February 8, 2019</a:t>
              </a:r>
              <a:endParaRPr b="0" i="0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1" i="0" lang="en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OpenColorIO</a:t>
              </a:r>
              <a:endParaRPr b="1" i="0" sz="8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333" name="Google Shape;333;p79" title="Milestone 3"/>
          <p:cNvGrpSpPr/>
          <p:nvPr/>
        </p:nvGrpSpPr>
        <p:grpSpPr>
          <a:xfrm>
            <a:off x="2613007" y="470656"/>
            <a:ext cx="1194791" cy="3749283"/>
            <a:chOff x="3222037" y="41689"/>
            <a:chExt cx="1720114" cy="5397758"/>
          </a:xfrm>
        </p:grpSpPr>
        <p:sp>
          <p:nvSpPr>
            <p:cNvPr id="334" name="Google Shape;334;p79" title="Milestone Arrow"/>
            <p:cNvSpPr/>
            <p:nvPr/>
          </p:nvSpPr>
          <p:spPr>
            <a:xfrm>
              <a:off x="3222037" y="1923747"/>
              <a:ext cx="470400" cy="35157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35" name="Google Shape;335;p79" title="Milestone Number"/>
            <p:cNvSpPr/>
            <p:nvPr/>
          </p:nvSpPr>
          <p:spPr>
            <a:xfrm>
              <a:off x="3308744" y="2078215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36" name="Google Shape;336;p79" title="Milestone Text"/>
            <p:cNvGrpSpPr/>
            <p:nvPr/>
          </p:nvGrpSpPr>
          <p:grpSpPr>
            <a:xfrm>
              <a:off x="3223751" y="41689"/>
              <a:ext cx="1718400" cy="777640"/>
              <a:chOff x="1884312" y="-1417902"/>
              <a:chExt cx="1718400" cy="777640"/>
            </a:xfrm>
          </p:grpSpPr>
          <p:sp>
            <p:nvSpPr>
              <p:cNvPr id="337" name="Google Shape;337;p79"/>
              <p:cNvSpPr txBox="1"/>
              <p:nvPr/>
            </p:nvSpPr>
            <p:spPr>
              <a:xfrm>
                <a:off x="1884312" y="-1417902"/>
                <a:ext cx="1609200" cy="5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</a:t>
                </a:r>
                <a:endParaRPr b="0" i="0" sz="11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Day 2019</a:t>
                </a:r>
                <a:endParaRPr b="0" i="0" sz="1100" u="none" cap="none" strike="noStrike">
                  <a:solidFill>
                    <a:srgbClr val="FFD96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79"/>
              <p:cNvSpPr txBox="1"/>
              <p:nvPr/>
            </p:nvSpPr>
            <p:spPr>
              <a:xfrm>
                <a:off x="1884312" y="-794162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July 29, 2019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4EB7C5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OpenTimelineIO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Netflix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Amazon Web Services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Rodeo FX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MovieLabs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sp>
        <p:nvSpPr>
          <p:cNvPr id="339" name="Google Shape;339;p79" title="Milestone Arrow"/>
          <p:cNvSpPr/>
          <p:nvPr/>
        </p:nvSpPr>
        <p:spPr>
          <a:xfrm>
            <a:off x="3000389" y="2258806"/>
            <a:ext cx="326700" cy="1948800"/>
          </a:xfrm>
          <a:prstGeom prst="downArrow">
            <a:avLst>
              <a:gd fmla="val 100000" name="adj1"/>
              <a:gd fmla="val 50000" name="adj2"/>
            </a:avLst>
          </a:prstGeom>
          <a:gradFill>
            <a:gsLst>
              <a:gs pos="0">
                <a:srgbClr val="C3602C"/>
              </a:gs>
              <a:gs pos="45000">
                <a:srgbClr val="FFD965"/>
              </a:gs>
              <a:gs pos="94000">
                <a:srgbClr val="F2F2F2"/>
              </a:gs>
              <a:gs pos="100000">
                <a:srgbClr val="F2F2F2"/>
              </a:gs>
            </a:gsLst>
            <a:lin ang="54007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0" name="Google Shape;340;p79" title="Milestone Number"/>
          <p:cNvSpPr/>
          <p:nvPr/>
        </p:nvSpPr>
        <p:spPr>
          <a:xfrm>
            <a:off x="3069177" y="2341854"/>
            <a:ext cx="206400" cy="206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5400" rotWithShape="0" algn="tl" dir="2700000" dist="12700">
              <a:srgbClr val="000000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06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79"/>
          <p:cNvSpPr txBox="1"/>
          <p:nvPr/>
        </p:nvSpPr>
        <p:spPr>
          <a:xfrm>
            <a:off x="3022357" y="1770881"/>
            <a:ext cx="7572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rPr>
              <a:t>Sept 13, 2019</a:t>
            </a:r>
            <a:endParaRPr b="0" i="0" sz="800" u="none" cap="none" strike="noStrike">
              <a:solidFill>
                <a:srgbClr val="FFD966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r>
              <a:t/>
            </a:r>
            <a:endParaRPr b="0" i="0" sz="200" u="none" cap="none" strike="noStrike">
              <a:solidFill>
                <a:srgbClr val="B4982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Apple</a:t>
            </a:r>
            <a:endParaRPr b="0" i="0" sz="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Microsoft</a:t>
            </a:r>
            <a:endParaRPr b="0" i="0" sz="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r>
              <a:t/>
            </a:r>
            <a:endParaRPr b="0" i="0" sz="200" u="none" cap="none" strike="noStrike">
              <a:solidFill>
                <a:srgbClr val="B4982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B49823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342" name="Google Shape;342;p79" title="Milestone 3"/>
          <p:cNvGrpSpPr/>
          <p:nvPr/>
        </p:nvGrpSpPr>
        <p:grpSpPr>
          <a:xfrm>
            <a:off x="3743314" y="1524288"/>
            <a:ext cx="386337" cy="2683459"/>
            <a:chOff x="3360040" y="1779237"/>
            <a:chExt cx="556200" cy="3863316"/>
          </a:xfrm>
        </p:grpSpPr>
        <p:sp>
          <p:nvSpPr>
            <p:cNvPr id="343" name="Google Shape;343;p79" title="Milestone Arrow"/>
            <p:cNvSpPr/>
            <p:nvPr/>
          </p:nvSpPr>
          <p:spPr>
            <a:xfrm>
              <a:off x="3360040" y="3114153"/>
              <a:ext cx="470400" cy="25284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44" name="Google Shape;344;p79" title="Milestone Number"/>
            <p:cNvSpPr/>
            <p:nvPr/>
          </p:nvSpPr>
          <p:spPr>
            <a:xfrm>
              <a:off x="3446741" y="3369142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07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79"/>
            <p:cNvSpPr txBox="1"/>
            <p:nvPr/>
          </p:nvSpPr>
          <p:spPr>
            <a:xfrm>
              <a:off x="3360040" y="1779237"/>
              <a:ext cx="5562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April 16</a:t>
              </a:r>
              <a:endParaRPr b="0" i="0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2020</a:t>
              </a:r>
              <a:endParaRPr b="0" i="0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1" i="0" lang="en" sz="7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Open </a:t>
              </a:r>
              <a:endParaRPr b="1" i="0" sz="7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1" i="0" lang="en" sz="7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Shading </a:t>
              </a:r>
              <a:endParaRPr b="1" i="0" sz="7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Language</a:t>
              </a:r>
              <a:endParaRPr b="1" i="0" sz="6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AMD</a:t>
              </a:r>
              <a:endPara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7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DockYard</a:t>
              </a:r>
              <a:endPara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346" name="Google Shape;346;p79"/>
          <p:cNvGrpSpPr/>
          <p:nvPr/>
        </p:nvGrpSpPr>
        <p:grpSpPr>
          <a:xfrm>
            <a:off x="4170435" y="446289"/>
            <a:ext cx="934085" cy="3761054"/>
            <a:chOff x="6941408" y="649743"/>
            <a:chExt cx="1245446" cy="5014739"/>
          </a:xfrm>
        </p:grpSpPr>
        <p:grpSp>
          <p:nvGrpSpPr>
            <p:cNvPr id="347" name="Google Shape;347;p79"/>
            <p:cNvGrpSpPr/>
            <p:nvPr/>
          </p:nvGrpSpPr>
          <p:grpSpPr>
            <a:xfrm>
              <a:off x="6941408" y="649743"/>
              <a:ext cx="1245446" cy="5014739"/>
              <a:chOff x="7627208" y="649743"/>
              <a:chExt cx="1245446" cy="5014739"/>
            </a:xfrm>
          </p:grpSpPr>
          <p:sp>
            <p:nvSpPr>
              <p:cNvPr id="348" name="Google Shape;348;p79" title="Milestone Arrow"/>
              <p:cNvSpPr/>
              <p:nvPr/>
            </p:nvSpPr>
            <p:spPr>
              <a:xfrm>
                <a:off x="7639239" y="2242082"/>
                <a:ext cx="435600" cy="3422400"/>
              </a:xfrm>
              <a:prstGeom prst="downArrow">
                <a:avLst>
                  <a:gd fmla="val 100000" name="adj1"/>
                  <a:gd fmla="val 50000" name="adj2"/>
                </a:avLst>
              </a:prstGeom>
              <a:gradFill>
                <a:gsLst>
                  <a:gs pos="0">
                    <a:srgbClr val="C3602C"/>
                  </a:gs>
                  <a:gs pos="45000">
                    <a:srgbClr val="FFD965"/>
                  </a:gs>
                  <a:gs pos="94000">
                    <a:srgbClr val="F2F2F2"/>
                  </a:gs>
                  <a:gs pos="100000">
                    <a:srgbClr val="F2F2F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grpSp>
            <p:nvGrpSpPr>
              <p:cNvPr id="349" name="Google Shape;349;p79" title="Milestone Text"/>
              <p:cNvGrpSpPr/>
              <p:nvPr/>
            </p:nvGrpSpPr>
            <p:grpSpPr>
              <a:xfrm>
                <a:off x="7627208" y="649743"/>
                <a:ext cx="1245446" cy="740434"/>
                <a:chOff x="2070091" y="-1059208"/>
                <a:chExt cx="1344829" cy="771446"/>
              </a:xfrm>
            </p:grpSpPr>
            <p:sp>
              <p:nvSpPr>
                <p:cNvPr id="350" name="Google Shape;350;p79"/>
                <p:cNvSpPr txBox="1"/>
                <p:nvPr/>
              </p:nvSpPr>
              <p:spPr>
                <a:xfrm>
                  <a:off x="2075420" y="-1059208"/>
                  <a:ext cx="1339500" cy="557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300"/>
                    <a:buFont typeface="Arial"/>
                    <a:buNone/>
                  </a:pPr>
                  <a:r>
                    <a:rPr b="0" i="0" lang="en" sz="1100" u="none" cap="none" strike="noStrike">
                      <a:solidFill>
                        <a:srgbClr val="FFD965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Open Source Days 2020</a:t>
                  </a:r>
                  <a:endParaRPr b="0" i="0" sz="1100" u="none" cap="none" strike="noStrike">
                    <a:solidFill>
                      <a:srgbClr val="FFD965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1" name="Google Shape;351;p79"/>
                <p:cNvSpPr txBox="1"/>
                <p:nvPr/>
              </p:nvSpPr>
              <p:spPr>
                <a:xfrm>
                  <a:off x="2070091" y="-441662"/>
                  <a:ext cx="1339500" cy="153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800" u="none" cap="none" strike="noStrike">
                      <a:solidFill>
                        <a:srgbClr val="FFD966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August 19-20 2020</a:t>
                  </a:r>
                  <a:endParaRPr b="0" i="0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"/>
                    <a:buFont typeface="Arial"/>
                    <a:buNone/>
                  </a:pPr>
                  <a:r>
                    <a:t/>
                  </a:r>
                  <a:endParaRPr b="0" i="0" sz="200" u="none" cap="none" strike="noStrike">
                    <a:solidFill>
                      <a:srgbClr val="4EB7C5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"/>
                    <a:buFont typeface="Arial"/>
                    <a:buNone/>
                  </a:pPr>
                  <a:r>
                    <a:t/>
                  </a:r>
                  <a:endParaRPr b="0" i="0" sz="2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800" u="none" cap="none" strike="noStrike">
                      <a:solidFill>
                        <a:srgbClr val="FFFFFF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Unity </a:t>
                  </a:r>
                  <a:endParaRPr b="0" i="0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800" u="none" cap="none" strike="noStrike">
                      <a:solidFill>
                        <a:srgbClr val="FFFFFF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Conductor Technologies</a:t>
                  </a:r>
                  <a:endParaRPr b="0" i="0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800" u="none" cap="none" strike="noStrike">
                      <a:solidFill>
                        <a:srgbClr val="FFFFFF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SMPTE</a:t>
                  </a:r>
                  <a:endParaRPr b="0" i="0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t/>
                  </a:r>
                  <a:endParaRPr b="0" i="0" sz="800" u="none" cap="none" strike="noStrike">
                    <a:solidFill>
                      <a:srgbClr val="000000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</p:txBody>
            </p:sp>
          </p:grpSp>
        </p:grpSp>
        <p:sp>
          <p:nvSpPr>
            <p:cNvPr id="352" name="Google Shape;352;p79" title="Milestone Number"/>
            <p:cNvSpPr/>
            <p:nvPr/>
          </p:nvSpPr>
          <p:spPr>
            <a:xfrm>
              <a:off x="7044368" y="2405066"/>
              <a:ext cx="275400" cy="275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08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3" name="Google Shape;353;p79"/>
          <p:cNvGrpSpPr/>
          <p:nvPr/>
        </p:nvGrpSpPr>
        <p:grpSpPr>
          <a:xfrm>
            <a:off x="140773" y="2770888"/>
            <a:ext cx="569903" cy="1468924"/>
            <a:chOff x="1439424" y="3403934"/>
            <a:chExt cx="820476" cy="2114777"/>
          </a:xfrm>
        </p:grpSpPr>
        <p:grpSp>
          <p:nvGrpSpPr>
            <p:cNvPr id="354" name="Google Shape;354;p79"/>
            <p:cNvGrpSpPr/>
            <p:nvPr/>
          </p:nvGrpSpPr>
          <p:grpSpPr>
            <a:xfrm>
              <a:off x="1439424" y="3945707"/>
              <a:ext cx="818400" cy="1573004"/>
              <a:chOff x="96469" y="3863942"/>
              <a:chExt cx="818400" cy="1573004"/>
            </a:xfrm>
          </p:grpSpPr>
          <p:sp>
            <p:nvSpPr>
              <p:cNvPr id="355" name="Google Shape;355;p79" title="Milestone Arrow"/>
              <p:cNvSpPr/>
              <p:nvPr/>
            </p:nvSpPr>
            <p:spPr>
              <a:xfrm>
                <a:off x="436075" y="4839046"/>
                <a:ext cx="470400" cy="597900"/>
              </a:xfrm>
              <a:prstGeom prst="downArrow">
                <a:avLst>
                  <a:gd fmla="val 100000" name="adj1"/>
                  <a:gd fmla="val 50000" name="adj2"/>
                </a:avLst>
              </a:prstGeom>
              <a:solidFill>
                <a:srgbClr val="C7AB6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grpSp>
            <p:nvGrpSpPr>
              <p:cNvPr id="356" name="Google Shape;356;p79" title="Milestone Text"/>
              <p:cNvGrpSpPr/>
              <p:nvPr/>
            </p:nvGrpSpPr>
            <p:grpSpPr>
              <a:xfrm>
                <a:off x="96469" y="3863942"/>
                <a:ext cx="818400" cy="872733"/>
                <a:chOff x="1147427" y="3655833"/>
                <a:chExt cx="818400" cy="872733"/>
              </a:xfrm>
            </p:grpSpPr>
            <p:sp>
              <p:nvSpPr>
                <p:cNvPr id="357" name="Google Shape;357;p79"/>
                <p:cNvSpPr txBox="1"/>
                <p:nvPr/>
              </p:nvSpPr>
              <p:spPr>
                <a:xfrm>
                  <a:off x="1147427" y="4066866"/>
                  <a:ext cx="818400" cy="4617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700" u="none" cap="none" strike="noStrike">
                      <a:solidFill>
                        <a:srgbClr val="B49823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Open source</a:t>
                  </a:r>
                  <a:endParaRPr b="0" i="0" sz="1300" u="none" cap="none" strike="noStrike">
                    <a:solidFill>
                      <a:srgbClr val="B49823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700" u="none" cap="none" strike="noStrike">
                      <a:solidFill>
                        <a:srgbClr val="B49823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Investigation </a:t>
                  </a:r>
                  <a:endParaRPr b="0" i="0" sz="1300" u="none" cap="none" strike="noStrike">
                    <a:solidFill>
                      <a:srgbClr val="B49823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700" u="none" cap="none" strike="noStrike">
                      <a:solidFill>
                        <a:srgbClr val="B49823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concludes</a:t>
                  </a:r>
                  <a:endParaRPr b="0" i="0" sz="1300" u="none" cap="none" strike="noStrike">
                    <a:solidFill>
                      <a:srgbClr val="B49823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8" name="Google Shape;358;p79"/>
                <p:cNvSpPr txBox="1"/>
                <p:nvPr/>
              </p:nvSpPr>
              <p:spPr>
                <a:xfrm>
                  <a:off x="1326502" y="3655833"/>
                  <a:ext cx="623700" cy="430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000"/>
                    <a:buFont typeface="Arial"/>
                    <a:buNone/>
                  </a:pPr>
                  <a:r>
                    <a:rPr b="0" i="0" lang="en" sz="1000" u="none" cap="none" strike="noStrike">
                      <a:solidFill>
                        <a:srgbClr val="C7AB66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Scitech </a:t>
                  </a:r>
                  <a:endParaRPr b="0" i="0" sz="13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000"/>
                    <a:buFont typeface="Arial"/>
                    <a:buNone/>
                  </a:pPr>
                  <a:r>
                    <a:rPr b="0" i="0" lang="en" sz="1000" u="none" cap="none" strike="noStrike">
                      <a:solidFill>
                        <a:srgbClr val="C7AB66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Council</a:t>
                  </a:r>
                  <a:endParaRPr b="0" i="0" sz="13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pic>
          <p:nvPicPr>
            <p:cNvPr id="359" name="Google Shape;359;p7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776600" y="3403934"/>
              <a:ext cx="483300" cy="4833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60" name="Google Shape;360;p79"/>
          <p:cNvGrpSpPr/>
          <p:nvPr/>
        </p:nvGrpSpPr>
        <p:grpSpPr>
          <a:xfrm>
            <a:off x="4997626" y="443331"/>
            <a:ext cx="941241" cy="3776583"/>
            <a:chOff x="8850426" y="35014"/>
            <a:chExt cx="1355083" cy="5437062"/>
          </a:xfrm>
        </p:grpSpPr>
        <p:sp>
          <p:nvSpPr>
            <p:cNvPr id="361" name="Google Shape;361;p79" title="Milestone Arrow"/>
            <p:cNvSpPr/>
            <p:nvPr/>
          </p:nvSpPr>
          <p:spPr>
            <a:xfrm>
              <a:off x="8872466" y="1476676"/>
              <a:ext cx="470400" cy="39954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362" name="Google Shape;362;p79" title="Milestone Text"/>
            <p:cNvGrpSpPr/>
            <p:nvPr/>
          </p:nvGrpSpPr>
          <p:grpSpPr>
            <a:xfrm>
              <a:off x="8850426" y="35014"/>
              <a:ext cx="1355083" cy="750022"/>
              <a:chOff x="2003774" y="-1080659"/>
              <a:chExt cx="1355083" cy="723680"/>
            </a:xfrm>
          </p:grpSpPr>
          <p:sp>
            <p:nvSpPr>
              <p:cNvPr id="363" name="Google Shape;363;p79"/>
              <p:cNvSpPr txBox="1"/>
              <p:nvPr/>
            </p:nvSpPr>
            <p:spPr>
              <a:xfrm>
                <a:off x="2003774" y="-1080659"/>
                <a:ext cx="1344900" cy="5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Days 2021</a:t>
                </a:r>
                <a:endParaRPr b="0" i="0" sz="1100" u="none" cap="none" strike="noStrike">
                  <a:solidFill>
                    <a:srgbClr val="FFD96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79"/>
              <p:cNvSpPr txBox="1"/>
              <p:nvPr/>
            </p:nvSpPr>
            <p:spPr>
              <a:xfrm>
                <a:off x="2013957" y="-510879"/>
                <a:ext cx="13449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August  4-5 2021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4EB7C5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"/>
                  <a:buFont typeface="Arial"/>
                  <a:buNone/>
                </a:pPr>
                <a:r>
                  <a:t/>
                </a:r>
                <a:endParaRPr b="0" i="0" sz="100" u="none" cap="none" strike="noStrike">
                  <a:solidFill>
                    <a:srgbClr val="BA461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MaterialX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Maxon</a:t>
                </a:r>
                <a:r>
                  <a:rPr b="0" i="0" lang="en" sz="9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 </a:t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365" name="Google Shape;365;p79" title="Milestone Number"/>
            <p:cNvSpPr/>
            <p:nvPr/>
          </p:nvSpPr>
          <p:spPr>
            <a:xfrm>
              <a:off x="8955720" y="1611430"/>
              <a:ext cx="297300" cy="297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10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" name="Google Shape;366;p79" title="Milestone Number"/>
          <p:cNvSpPr/>
          <p:nvPr/>
        </p:nvSpPr>
        <p:spPr>
          <a:xfrm>
            <a:off x="3382725" y="3407980"/>
            <a:ext cx="304800" cy="298500"/>
          </a:xfrm>
          <a:prstGeom prst="ellipse">
            <a:avLst/>
          </a:prstGeom>
          <a:noFill/>
          <a:ln cap="flat" cmpd="sng" w="12700">
            <a:solidFill>
              <a:srgbClr val="B49823"/>
            </a:solidFill>
            <a:prstDash val="solid"/>
            <a:round/>
            <a:headEnd len="sm" w="sm" type="none"/>
            <a:tailEnd len="sm" w="sm" type="none"/>
          </a:ln>
          <a:effectLst>
            <a:outerShdw blurRad="25400" rotWithShape="0" algn="tl" dir="2700000" dist="12700">
              <a:srgbClr val="000000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rPr>
              <a:t>$1M/</a:t>
            </a:r>
            <a:r>
              <a:rPr b="0" i="0" lang="en" sz="6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rPr>
              <a:t>year</a:t>
            </a:r>
            <a:endParaRPr b="0" i="0" sz="12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79"/>
          <p:cNvSpPr txBox="1"/>
          <p:nvPr/>
        </p:nvSpPr>
        <p:spPr>
          <a:xfrm>
            <a:off x="760016" y="4469107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79"/>
          <p:cNvSpPr txBox="1"/>
          <p:nvPr/>
        </p:nvSpPr>
        <p:spPr>
          <a:xfrm>
            <a:off x="1292719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Oct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79"/>
          <p:cNvSpPr txBox="1"/>
          <p:nvPr/>
        </p:nvSpPr>
        <p:spPr>
          <a:xfrm>
            <a:off x="1708459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79"/>
          <p:cNvSpPr txBox="1"/>
          <p:nvPr/>
        </p:nvSpPr>
        <p:spPr>
          <a:xfrm>
            <a:off x="2139767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May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79"/>
          <p:cNvSpPr txBox="1"/>
          <p:nvPr/>
        </p:nvSpPr>
        <p:spPr>
          <a:xfrm>
            <a:off x="2567560" y="4469107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79"/>
          <p:cNvSpPr txBox="1"/>
          <p:nvPr/>
        </p:nvSpPr>
        <p:spPr>
          <a:xfrm>
            <a:off x="3035664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Oct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79"/>
          <p:cNvSpPr txBox="1"/>
          <p:nvPr/>
        </p:nvSpPr>
        <p:spPr>
          <a:xfrm>
            <a:off x="3373411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79"/>
          <p:cNvSpPr txBox="1"/>
          <p:nvPr/>
        </p:nvSpPr>
        <p:spPr>
          <a:xfrm>
            <a:off x="3748650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May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79"/>
          <p:cNvSpPr txBox="1"/>
          <p:nvPr/>
        </p:nvSpPr>
        <p:spPr>
          <a:xfrm>
            <a:off x="4129622" y="4469107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6" name="Google Shape;376;p79"/>
          <p:cNvCxnSpPr/>
          <p:nvPr/>
        </p:nvCxnSpPr>
        <p:spPr>
          <a:xfrm>
            <a:off x="242980" y="4378913"/>
            <a:ext cx="8610900" cy="2070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77" name="Google Shape;377;p79"/>
          <p:cNvCxnSpPr/>
          <p:nvPr/>
        </p:nvCxnSpPr>
        <p:spPr>
          <a:xfrm>
            <a:off x="1481885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78" name="Google Shape;378;p79"/>
          <p:cNvCxnSpPr/>
          <p:nvPr/>
        </p:nvCxnSpPr>
        <p:spPr>
          <a:xfrm>
            <a:off x="1926694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79" name="Google Shape;379;p79"/>
          <p:cNvCxnSpPr/>
          <p:nvPr/>
        </p:nvCxnSpPr>
        <p:spPr>
          <a:xfrm>
            <a:off x="2329145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80" name="Google Shape;380;p79"/>
          <p:cNvCxnSpPr/>
          <p:nvPr/>
        </p:nvCxnSpPr>
        <p:spPr>
          <a:xfrm>
            <a:off x="3241438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81" name="Google Shape;381;p79"/>
          <p:cNvCxnSpPr/>
          <p:nvPr/>
        </p:nvCxnSpPr>
        <p:spPr>
          <a:xfrm>
            <a:off x="3917536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82" name="Google Shape;382;p79"/>
          <p:cNvCxnSpPr/>
          <p:nvPr/>
        </p:nvCxnSpPr>
        <p:spPr>
          <a:xfrm>
            <a:off x="4332090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83" name="Google Shape;383;p79"/>
          <p:cNvCxnSpPr/>
          <p:nvPr/>
        </p:nvCxnSpPr>
        <p:spPr>
          <a:xfrm>
            <a:off x="5225778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84" name="Google Shape;384;p79"/>
          <p:cNvSpPr txBox="1"/>
          <p:nvPr/>
        </p:nvSpPr>
        <p:spPr>
          <a:xfrm>
            <a:off x="4656064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Jan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79"/>
          <p:cNvSpPr txBox="1"/>
          <p:nvPr/>
        </p:nvSpPr>
        <p:spPr>
          <a:xfrm>
            <a:off x="1173432" y="4735043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2018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79"/>
          <p:cNvSpPr txBox="1"/>
          <p:nvPr/>
        </p:nvSpPr>
        <p:spPr>
          <a:xfrm>
            <a:off x="2607107" y="4735043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2019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79"/>
          <p:cNvSpPr txBox="1"/>
          <p:nvPr/>
        </p:nvSpPr>
        <p:spPr>
          <a:xfrm>
            <a:off x="3946472" y="4735043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2020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8" name="Google Shape;388;p79"/>
          <p:cNvCxnSpPr/>
          <p:nvPr/>
        </p:nvCxnSpPr>
        <p:spPr>
          <a:xfrm>
            <a:off x="539701" y="4274303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89" name="Google Shape;389;p79"/>
          <p:cNvSpPr txBox="1"/>
          <p:nvPr/>
        </p:nvSpPr>
        <p:spPr>
          <a:xfrm>
            <a:off x="331942" y="4469107"/>
            <a:ext cx="369300" cy="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May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0" name="Google Shape;390;p79"/>
          <p:cNvCxnSpPr/>
          <p:nvPr/>
        </p:nvCxnSpPr>
        <p:spPr>
          <a:xfrm>
            <a:off x="5800030" y="4274303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91" name="Google Shape;391;p79"/>
          <p:cNvSpPr txBox="1"/>
          <p:nvPr/>
        </p:nvSpPr>
        <p:spPr>
          <a:xfrm>
            <a:off x="5080448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1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79"/>
          <p:cNvSpPr txBox="1"/>
          <p:nvPr/>
        </p:nvSpPr>
        <p:spPr>
          <a:xfrm>
            <a:off x="5016592" y="4735043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2021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79"/>
          <p:cNvSpPr txBox="1"/>
          <p:nvPr/>
        </p:nvSpPr>
        <p:spPr>
          <a:xfrm>
            <a:off x="5866732" y="4735061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79"/>
          <p:cNvSpPr txBox="1"/>
          <p:nvPr/>
        </p:nvSpPr>
        <p:spPr>
          <a:xfrm>
            <a:off x="6077848" y="4469990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79"/>
          <p:cNvSpPr txBox="1"/>
          <p:nvPr/>
        </p:nvSpPr>
        <p:spPr>
          <a:xfrm>
            <a:off x="6552554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6" name="Google Shape;396;p79"/>
          <p:cNvCxnSpPr/>
          <p:nvPr/>
        </p:nvCxnSpPr>
        <p:spPr>
          <a:xfrm>
            <a:off x="6716756" y="4279857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grpSp>
        <p:nvGrpSpPr>
          <p:cNvPr id="397" name="Google Shape;397;p79"/>
          <p:cNvGrpSpPr/>
          <p:nvPr/>
        </p:nvGrpSpPr>
        <p:grpSpPr>
          <a:xfrm>
            <a:off x="5791518" y="231797"/>
            <a:ext cx="1816032" cy="3997974"/>
            <a:chOff x="8907691" y="-283646"/>
            <a:chExt cx="2614500" cy="5755794"/>
          </a:xfrm>
        </p:grpSpPr>
        <p:sp>
          <p:nvSpPr>
            <p:cNvPr id="398" name="Google Shape;398;p79" title="Milestone Arrow"/>
            <p:cNvSpPr/>
            <p:nvPr/>
          </p:nvSpPr>
          <p:spPr>
            <a:xfrm>
              <a:off x="8929718" y="877648"/>
              <a:ext cx="470400" cy="45945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399" name="Google Shape;399;p79" title="Milestone Text"/>
            <p:cNvGrpSpPr/>
            <p:nvPr/>
          </p:nvGrpSpPr>
          <p:grpSpPr>
            <a:xfrm>
              <a:off x="8907691" y="-283646"/>
              <a:ext cx="2614500" cy="429118"/>
              <a:chOff x="2061039" y="-1388129"/>
              <a:chExt cx="2614500" cy="414047"/>
            </a:xfrm>
          </p:grpSpPr>
          <p:sp>
            <p:nvSpPr>
              <p:cNvPr id="400" name="Google Shape;400;p79"/>
              <p:cNvSpPr txBox="1"/>
              <p:nvPr/>
            </p:nvSpPr>
            <p:spPr>
              <a:xfrm>
                <a:off x="2061039" y="-1388129"/>
                <a:ext cx="2614500" cy="18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900" u="none" cap="none" strike="noStrike">
                    <a:solidFill>
                      <a:srgbClr val="FFE599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Forum 2022</a:t>
                </a:r>
                <a:endParaRPr b="0" i="0" sz="900" u="none" cap="none" strike="noStrike">
                  <a:solidFill>
                    <a:srgbClr val="FFE599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t/>
                </a:r>
                <a:endParaRPr b="0" i="0" sz="13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01" name="Google Shape;401;p79"/>
              <p:cNvSpPr txBox="1"/>
              <p:nvPr/>
            </p:nvSpPr>
            <p:spPr>
              <a:xfrm>
                <a:off x="2071216" y="-1127982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E599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March 10,2022</a:t>
                </a:r>
                <a:endParaRPr b="0" i="0" sz="200" u="none" cap="none" strike="noStrike">
                  <a:solidFill>
                    <a:srgbClr val="FFE599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"/>
                  <a:buFont typeface="Arial"/>
                  <a:buNone/>
                </a:pPr>
                <a:r>
                  <a:t/>
                </a:r>
                <a:endParaRPr b="0" i="0" sz="100" u="none" cap="none" strike="noStrike">
                  <a:solidFill>
                    <a:srgbClr val="BA461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Rez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DPEL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Raw2ACES</a:t>
                </a:r>
                <a:endParaRPr b="1" i="0" sz="6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02" name="Google Shape;402;p79" title="Milestone Number"/>
            <p:cNvSpPr/>
            <p:nvPr/>
          </p:nvSpPr>
          <p:spPr>
            <a:xfrm>
              <a:off x="9007886" y="1042294"/>
              <a:ext cx="297300" cy="297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" name="Google Shape;403;p79"/>
          <p:cNvGrpSpPr/>
          <p:nvPr/>
        </p:nvGrpSpPr>
        <p:grpSpPr>
          <a:xfrm>
            <a:off x="4591843" y="1705982"/>
            <a:ext cx="466400" cy="2501375"/>
            <a:chOff x="7546968" y="2329333"/>
            <a:chExt cx="621866" cy="3335167"/>
          </a:xfrm>
        </p:grpSpPr>
        <p:grpSp>
          <p:nvGrpSpPr>
            <p:cNvPr id="404" name="Google Shape;404;p79"/>
            <p:cNvGrpSpPr/>
            <p:nvPr/>
          </p:nvGrpSpPr>
          <p:grpSpPr>
            <a:xfrm>
              <a:off x="7546968" y="2329333"/>
              <a:ext cx="621866" cy="3335167"/>
              <a:chOff x="8613768" y="2329333"/>
              <a:chExt cx="621866" cy="3335167"/>
            </a:xfrm>
          </p:grpSpPr>
          <p:sp>
            <p:nvSpPr>
              <p:cNvPr id="405" name="Google Shape;405;p79" title="Milestone Arrow"/>
              <p:cNvSpPr/>
              <p:nvPr/>
            </p:nvSpPr>
            <p:spPr>
              <a:xfrm>
                <a:off x="8613768" y="3133100"/>
                <a:ext cx="435600" cy="2531400"/>
              </a:xfrm>
              <a:prstGeom prst="downArrow">
                <a:avLst>
                  <a:gd fmla="val 100000" name="adj1"/>
                  <a:gd fmla="val 50000" name="adj2"/>
                </a:avLst>
              </a:prstGeom>
              <a:gradFill>
                <a:gsLst>
                  <a:gs pos="0">
                    <a:srgbClr val="C3602C"/>
                  </a:gs>
                  <a:gs pos="45000">
                    <a:srgbClr val="FFD965"/>
                  </a:gs>
                  <a:gs pos="94000">
                    <a:srgbClr val="F2F2F2"/>
                  </a:gs>
                  <a:gs pos="100000">
                    <a:srgbClr val="F2F2F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06" name="Google Shape;406;p79"/>
              <p:cNvSpPr txBox="1"/>
              <p:nvPr/>
            </p:nvSpPr>
            <p:spPr>
              <a:xfrm>
                <a:off x="8616434" y="2329333"/>
                <a:ext cx="619200" cy="38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Dec. 15</a:t>
                </a:r>
                <a:endParaRPr b="0" i="0" sz="1100" u="none" cap="none" strike="noStrike">
                  <a:solidFill>
                    <a:srgbClr val="FFD966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2020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20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Adobe</a:t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ETC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07" name="Google Shape;407;p79" title="Milestone Number"/>
            <p:cNvSpPr/>
            <p:nvPr/>
          </p:nvSpPr>
          <p:spPr>
            <a:xfrm>
              <a:off x="7627497" y="3280728"/>
              <a:ext cx="275100" cy="275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09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" name="Google Shape;408;p79" title="Milestone 3"/>
          <p:cNvGrpSpPr/>
          <p:nvPr/>
        </p:nvGrpSpPr>
        <p:grpSpPr>
          <a:xfrm>
            <a:off x="6199641" y="635075"/>
            <a:ext cx="1194797" cy="3590772"/>
            <a:chOff x="3275133" y="269694"/>
            <a:chExt cx="1720123" cy="5169554"/>
          </a:xfrm>
        </p:grpSpPr>
        <p:sp>
          <p:nvSpPr>
            <p:cNvPr id="409" name="Google Shape;409;p79" title="Milestone Arrow"/>
            <p:cNvSpPr/>
            <p:nvPr/>
          </p:nvSpPr>
          <p:spPr>
            <a:xfrm>
              <a:off x="3275133" y="2226548"/>
              <a:ext cx="470400" cy="32127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10" name="Google Shape;410;p79" title="Milestone Number"/>
            <p:cNvSpPr/>
            <p:nvPr/>
          </p:nvSpPr>
          <p:spPr>
            <a:xfrm>
              <a:off x="3361849" y="2360183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13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1" name="Google Shape;411;p79" title="Milestone Text"/>
            <p:cNvGrpSpPr/>
            <p:nvPr/>
          </p:nvGrpSpPr>
          <p:grpSpPr>
            <a:xfrm>
              <a:off x="3276856" y="269694"/>
              <a:ext cx="1718400" cy="675081"/>
              <a:chOff x="1937417" y="-1189897"/>
              <a:chExt cx="1718400" cy="675081"/>
            </a:xfrm>
          </p:grpSpPr>
          <p:sp>
            <p:nvSpPr>
              <p:cNvPr id="412" name="Google Shape;412;p79"/>
              <p:cNvSpPr txBox="1"/>
              <p:nvPr/>
            </p:nvSpPr>
            <p:spPr>
              <a:xfrm>
                <a:off x="1937419" y="-1189897"/>
                <a:ext cx="1565700" cy="5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</a:t>
                </a:r>
                <a:endParaRPr b="0" i="0" sz="11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Days 2022</a:t>
                </a:r>
                <a:endParaRPr b="0" i="0" sz="1100" u="none" cap="none" strike="noStrike">
                  <a:solidFill>
                    <a:srgbClr val="FFD96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79"/>
              <p:cNvSpPr txBox="1"/>
              <p:nvPr/>
            </p:nvSpPr>
            <p:spPr>
              <a:xfrm>
                <a:off x="1937417" y="-668716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August 8-9, 2022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4EB7C5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OpenFX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OpenAssetIO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Review 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Initiative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Canonical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Khronos Group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grpSp>
        <p:nvGrpSpPr>
          <p:cNvPr id="414" name="Google Shape;414;p79"/>
          <p:cNvGrpSpPr/>
          <p:nvPr/>
        </p:nvGrpSpPr>
        <p:grpSpPr>
          <a:xfrm>
            <a:off x="5417350" y="1663056"/>
            <a:ext cx="466425" cy="2571398"/>
            <a:chOff x="9537094" y="2280168"/>
            <a:chExt cx="621900" cy="3428530"/>
          </a:xfrm>
        </p:grpSpPr>
        <p:grpSp>
          <p:nvGrpSpPr>
            <p:cNvPr id="415" name="Google Shape;415;p79"/>
            <p:cNvGrpSpPr/>
            <p:nvPr/>
          </p:nvGrpSpPr>
          <p:grpSpPr>
            <a:xfrm>
              <a:off x="9537094" y="2280168"/>
              <a:ext cx="621900" cy="3428530"/>
              <a:chOff x="10070494" y="2280168"/>
              <a:chExt cx="621900" cy="3428530"/>
            </a:xfrm>
          </p:grpSpPr>
          <p:sp>
            <p:nvSpPr>
              <p:cNvPr id="416" name="Google Shape;416;p79" title="Milestone Arrow"/>
              <p:cNvSpPr/>
              <p:nvPr/>
            </p:nvSpPr>
            <p:spPr>
              <a:xfrm>
                <a:off x="10070494" y="2809198"/>
                <a:ext cx="435600" cy="2899500"/>
              </a:xfrm>
              <a:prstGeom prst="downArrow">
                <a:avLst>
                  <a:gd fmla="val 100000" name="adj1"/>
                  <a:gd fmla="val 50000" name="adj2"/>
                </a:avLst>
              </a:prstGeom>
              <a:gradFill>
                <a:gsLst>
                  <a:gs pos="0">
                    <a:srgbClr val="C3602C"/>
                  </a:gs>
                  <a:gs pos="45000">
                    <a:srgbClr val="FFD965"/>
                  </a:gs>
                  <a:gs pos="94000">
                    <a:srgbClr val="F2F2F2"/>
                  </a:gs>
                  <a:gs pos="100000">
                    <a:srgbClr val="F2F2F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17" name="Google Shape;417;p79"/>
              <p:cNvSpPr txBox="1"/>
              <p:nvPr/>
            </p:nvSpPr>
            <p:spPr>
              <a:xfrm>
                <a:off x="10070494" y="2280168"/>
                <a:ext cx="621900" cy="77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Jan. 28 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2022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Wevr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18" name="Google Shape;418;p79" title="Milestone Number"/>
            <p:cNvSpPr/>
            <p:nvPr/>
          </p:nvSpPr>
          <p:spPr>
            <a:xfrm>
              <a:off x="9628865" y="2949719"/>
              <a:ext cx="275100" cy="275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19" name="Google Shape;419;p79"/>
          <p:cNvCxnSpPr/>
          <p:nvPr/>
        </p:nvCxnSpPr>
        <p:spPr>
          <a:xfrm>
            <a:off x="2830476" y="4274297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420" name="Google Shape;420;p79"/>
          <p:cNvCxnSpPr/>
          <p:nvPr/>
        </p:nvCxnSpPr>
        <p:spPr>
          <a:xfrm>
            <a:off x="4829733" y="4274297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421" name="Google Shape;421;p79"/>
          <p:cNvCxnSpPr/>
          <p:nvPr/>
        </p:nvCxnSpPr>
        <p:spPr>
          <a:xfrm>
            <a:off x="6327001" y="4266925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422" name="Google Shape;422;p79"/>
          <p:cNvCxnSpPr/>
          <p:nvPr/>
        </p:nvCxnSpPr>
        <p:spPr>
          <a:xfrm>
            <a:off x="7277004" y="426691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423" name="Google Shape;423;p79" title="Milestone Number"/>
          <p:cNvSpPr/>
          <p:nvPr/>
        </p:nvSpPr>
        <p:spPr>
          <a:xfrm>
            <a:off x="967088" y="264248"/>
            <a:ext cx="206400" cy="206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5400" rotWithShape="0" algn="tl" dir="2700000" dist="12700">
              <a:srgbClr val="000000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4" name="Google Shape;424;p79"/>
          <p:cNvGrpSpPr/>
          <p:nvPr/>
        </p:nvGrpSpPr>
        <p:grpSpPr>
          <a:xfrm>
            <a:off x="6565531" y="2019409"/>
            <a:ext cx="1222975" cy="2178875"/>
            <a:chOff x="8975110" y="-182491"/>
            <a:chExt cx="1760689" cy="3136877"/>
          </a:xfrm>
        </p:grpSpPr>
        <p:sp>
          <p:nvSpPr>
            <p:cNvPr id="425" name="Google Shape;425;p79" title="Milestone Arrow"/>
            <p:cNvSpPr/>
            <p:nvPr/>
          </p:nvSpPr>
          <p:spPr>
            <a:xfrm>
              <a:off x="8997146" y="899386"/>
              <a:ext cx="470400" cy="20550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426" name="Google Shape;426;p79" title="Milestone Text"/>
            <p:cNvGrpSpPr/>
            <p:nvPr/>
          </p:nvGrpSpPr>
          <p:grpSpPr>
            <a:xfrm>
              <a:off x="8975110" y="-182491"/>
              <a:ext cx="1760689" cy="586495"/>
              <a:chOff x="2128458" y="-1290525"/>
              <a:chExt cx="1760689" cy="565896"/>
            </a:xfrm>
          </p:grpSpPr>
          <p:sp>
            <p:nvSpPr>
              <p:cNvPr id="427" name="Google Shape;427;p79"/>
              <p:cNvSpPr txBox="1"/>
              <p:nvPr/>
            </p:nvSpPr>
            <p:spPr>
              <a:xfrm>
                <a:off x="2128458" y="-1290525"/>
                <a:ext cx="1404300" cy="18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Forum 2023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28" name="Google Shape;428;p79"/>
              <p:cNvSpPr txBox="1"/>
              <p:nvPr/>
            </p:nvSpPr>
            <p:spPr>
              <a:xfrm>
                <a:off x="2170747" y="-878529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7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Feb. 16 2023</a:t>
                </a:r>
                <a:endParaRPr b="0" i="0" sz="7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"/>
                  <a:buFont typeface="Arial"/>
                  <a:buNone/>
                </a:pPr>
                <a:r>
                  <a:t/>
                </a:r>
                <a:endParaRPr b="0" i="0" sz="100" u="none" cap="none" strike="noStrike">
                  <a:solidFill>
                    <a:srgbClr val="BA461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HP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Framestore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29" name="Google Shape;429;p79" title="Milestone Number"/>
            <p:cNvSpPr/>
            <p:nvPr/>
          </p:nvSpPr>
          <p:spPr>
            <a:xfrm>
              <a:off x="9107417" y="1051325"/>
              <a:ext cx="297300" cy="297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14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30" name="Google Shape;430;p79"/>
          <p:cNvCxnSpPr/>
          <p:nvPr/>
        </p:nvCxnSpPr>
        <p:spPr>
          <a:xfrm>
            <a:off x="1090172" y="4246423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431" name="Google Shape;431;p79"/>
          <p:cNvSpPr txBox="1"/>
          <p:nvPr/>
        </p:nvSpPr>
        <p:spPr>
          <a:xfrm>
            <a:off x="5588834" y="4469104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1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79"/>
          <p:cNvSpPr txBox="1"/>
          <p:nvPr/>
        </p:nvSpPr>
        <p:spPr>
          <a:xfrm>
            <a:off x="6860882" y="4735061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2023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79"/>
          <p:cNvSpPr txBox="1"/>
          <p:nvPr/>
        </p:nvSpPr>
        <p:spPr>
          <a:xfrm>
            <a:off x="7001028" y="4476532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4" name="Google Shape;434;p79" title="Milestone 3"/>
          <p:cNvGrpSpPr/>
          <p:nvPr/>
        </p:nvGrpSpPr>
        <p:grpSpPr>
          <a:xfrm>
            <a:off x="7146826" y="610225"/>
            <a:ext cx="1194786" cy="3609778"/>
            <a:chOff x="3275150" y="242254"/>
            <a:chExt cx="1720106" cy="5196916"/>
          </a:xfrm>
        </p:grpSpPr>
        <p:sp>
          <p:nvSpPr>
            <p:cNvPr id="435" name="Google Shape;435;p79" title="Milestone Arrow"/>
            <p:cNvSpPr/>
            <p:nvPr/>
          </p:nvSpPr>
          <p:spPr>
            <a:xfrm>
              <a:off x="3275150" y="1978370"/>
              <a:ext cx="470400" cy="34608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36" name="Google Shape;436;p79" title="Milestone Number"/>
            <p:cNvSpPr/>
            <p:nvPr/>
          </p:nvSpPr>
          <p:spPr>
            <a:xfrm>
              <a:off x="3361849" y="2140777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7" name="Google Shape;437;p79" title="Milestone Text"/>
            <p:cNvGrpSpPr/>
            <p:nvPr/>
          </p:nvGrpSpPr>
          <p:grpSpPr>
            <a:xfrm>
              <a:off x="3276847" y="242254"/>
              <a:ext cx="1718409" cy="725787"/>
              <a:chOff x="1937408" y="-1217337"/>
              <a:chExt cx="1718409" cy="725787"/>
            </a:xfrm>
          </p:grpSpPr>
          <p:sp>
            <p:nvSpPr>
              <p:cNvPr id="438" name="Google Shape;438;p79"/>
              <p:cNvSpPr txBox="1"/>
              <p:nvPr/>
            </p:nvSpPr>
            <p:spPr>
              <a:xfrm>
                <a:off x="1937408" y="-1217337"/>
                <a:ext cx="1177800" cy="5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Days 2023</a:t>
                </a:r>
                <a:endParaRPr b="0" i="0" sz="1100" u="none" cap="none" strike="noStrike">
                  <a:solidFill>
                    <a:srgbClr val="FFF2CC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79"/>
              <p:cNvSpPr txBox="1"/>
              <p:nvPr/>
            </p:nvSpPr>
            <p:spPr>
              <a:xfrm>
                <a:off x="1937417" y="-645450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July 25 - </a:t>
                </a:r>
                <a:endParaRPr b="0" i="0" sz="8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August 7, 2023</a:t>
                </a:r>
                <a:endParaRPr b="0" i="0" sz="8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OpenImageIO</a:t>
                </a:r>
                <a:endParaRPr b="0" i="0" sz="2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Otoy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Bolt Graphics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Coreweave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sp>
        <p:nvSpPr>
          <p:cNvPr id="440" name="Google Shape;440;p79"/>
          <p:cNvSpPr txBox="1"/>
          <p:nvPr/>
        </p:nvSpPr>
        <p:spPr>
          <a:xfrm>
            <a:off x="7749220" y="4735043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2024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1" name="Google Shape;441;p79"/>
          <p:cNvGrpSpPr/>
          <p:nvPr/>
        </p:nvGrpSpPr>
        <p:grpSpPr>
          <a:xfrm>
            <a:off x="7518304" y="1820622"/>
            <a:ext cx="1200676" cy="2377338"/>
            <a:chOff x="9007213" y="-259748"/>
            <a:chExt cx="1728586" cy="3213922"/>
          </a:xfrm>
        </p:grpSpPr>
        <p:sp>
          <p:nvSpPr>
            <p:cNvPr id="442" name="Google Shape;442;p79" title="Milestone Arrow"/>
            <p:cNvSpPr/>
            <p:nvPr/>
          </p:nvSpPr>
          <p:spPr>
            <a:xfrm>
              <a:off x="9029245" y="666374"/>
              <a:ext cx="470400" cy="22878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443" name="Google Shape;443;p79" title="Milestone Text"/>
            <p:cNvGrpSpPr/>
            <p:nvPr/>
          </p:nvGrpSpPr>
          <p:grpSpPr>
            <a:xfrm>
              <a:off x="9007213" y="-259748"/>
              <a:ext cx="1728586" cy="509236"/>
              <a:chOff x="2160561" y="-1365070"/>
              <a:chExt cx="1728586" cy="491351"/>
            </a:xfrm>
          </p:grpSpPr>
          <p:sp>
            <p:nvSpPr>
              <p:cNvPr id="444" name="Google Shape;444;p79"/>
              <p:cNvSpPr txBox="1"/>
              <p:nvPr/>
            </p:nvSpPr>
            <p:spPr>
              <a:xfrm>
                <a:off x="2160561" y="-1365070"/>
                <a:ext cx="1404300" cy="18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Forum 2024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45" name="Google Shape;445;p79"/>
              <p:cNvSpPr txBox="1"/>
              <p:nvPr/>
            </p:nvSpPr>
            <p:spPr>
              <a:xfrm>
                <a:off x="2170747" y="-1027619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Feb 22 2024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"/>
                  <a:buFont typeface="Arial"/>
                  <a:buNone/>
                </a:pPr>
                <a:r>
                  <a:t/>
                </a:r>
                <a:endParaRPr b="0" i="0" sz="100" u="none" cap="none" strike="noStrike">
                  <a:solidFill>
                    <a:srgbClr val="BA461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Mod Tech 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Labs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46" name="Google Shape;446;p79" title="Milestone Number"/>
            <p:cNvSpPr/>
            <p:nvPr/>
          </p:nvSpPr>
          <p:spPr>
            <a:xfrm>
              <a:off x="9107417" y="809505"/>
              <a:ext cx="297300" cy="297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16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7" name="Google Shape;447;p79"/>
          <p:cNvSpPr txBox="1"/>
          <p:nvPr/>
        </p:nvSpPr>
        <p:spPr>
          <a:xfrm>
            <a:off x="7516267" y="448665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8" name="Google Shape;448;p79"/>
          <p:cNvCxnSpPr/>
          <p:nvPr/>
        </p:nvCxnSpPr>
        <p:spPr>
          <a:xfrm>
            <a:off x="7697647" y="4304444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449" name="Google Shape;449;p79"/>
          <p:cNvCxnSpPr/>
          <p:nvPr/>
        </p:nvCxnSpPr>
        <p:spPr>
          <a:xfrm>
            <a:off x="3584338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grpSp>
        <p:nvGrpSpPr>
          <p:cNvPr id="450" name="Google Shape;450;p79" title="Milestone 3"/>
          <p:cNvGrpSpPr/>
          <p:nvPr/>
        </p:nvGrpSpPr>
        <p:grpSpPr>
          <a:xfrm>
            <a:off x="8091638" y="164065"/>
            <a:ext cx="1194190" cy="4055978"/>
            <a:chOff x="3275158" y="-400072"/>
            <a:chExt cx="1719248" cy="5839300"/>
          </a:xfrm>
        </p:grpSpPr>
        <p:sp>
          <p:nvSpPr>
            <p:cNvPr id="451" name="Google Shape;451;p79" title="Milestone Arrow"/>
            <p:cNvSpPr/>
            <p:nvPr/>
          </p:nvSpPr>
          <p:spPr>
            <a:xfrm>
              <a:off x="3275158" y="896328"/>
              <a:ext cx="470400" cy="45429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52" name="Google Shape;452;p79" title="Milestone Number"/>
            <p:cNvSpPr/>
            <p:nvPr/>
          </p:nvSpPr>
          <p:spPr>
            <a:xfrm>
              <a:off x="3361849" y="1039026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17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3" name="Google Shape;453;p79" title="Milestone Text"/>
            <p:cNvGrpSpPr/>
            <p:nvPr/>
          </p:nvGrpSpPr>
          <p:grpSpPr>
            <a:xfrm>
              <a:off x="3276006" y="-400072"/>
              <a:ext cx="1718400" cy="692543"/>
              <a:chOff x="1936567" y="-1859663"/>
              <a:chExt cx="1718400" cy="692543"/>
            </a:xfrm>
          </p:grpSpPr>
          <p:sp>
            <p:nvSpPr>
              <p:cNvPr id="454" name="Google Shape;454;p79"/>
              <p:cNvSpPr txBox="1"/>
              <p:nvPr/>
            </p:nvSpPr>
            <p:spPr>
              <a:xfrm>
                <a:off x="1937408" y="-1859663"/>
                <a:ext cx="1177800" cy="5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Days 2024</a:t>
                </a:r>
                <a:endParaRPr b="0" i="0" sz="1100" u="none" cap="none" strike="noStrike">
                  <a:solidFill>
                    <a:srgbClr val="FFF2CC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79"/>
              <p:cNvSpPr txBox="1"/>
              <p:nvPr/>
            </p:nvSpPr>
            <p:spPr>
              <a:xfrm>
                <a:off x="1936567" y="-1321020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July 23-29 202</a:t>
                </a:r>
                <a:r>
                  <a:rPr lang="en" sz="800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  <a:endParaRPr b="0" i="0" sz="8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Samsung</a:t>
                </a:r>
                <a:endParaRPr b="0" i="0" sz="8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Caligra</a:t>
                </a:r>
                <a:endParaRPr b="0" i="0" sz="8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cxnSp>
        <p:nvCxnSpPr>
          <p:cNvPr id="456" name="Google Shape;456;p79"/>
          <p:cNvCxnSpPr/>
          <p:nvPr/>
        </p:nvCxnSpPr>
        <p:spPr>
          <a:xfrm>
            <a:off x="8291941" y="4276154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457" name="Google Shape;457;p79"/>
          <p:cNvSpPr txBox="1"/>
          <p:nvPr/>
        </p:nvSpPr>
        <p:spPr>
          <a:xfrm>
            <a:off x="8015965" y="4485770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8" name="Google Shape;458;p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46750" y="155930"/>
            <a:ext cx="349200" cy="429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9" name="Google Shape;459;p79"/>
          <p:cNvGrpSpPr/>
          <p:nvPr/>
        </p:nvGrpSpPr>
        <p:grpSpPr>
          <a:xfrm>
            <a:off x="8471926" y="1067616"/>
            <a:ext cx="1200676" cy="3139302"/>
            <a:chOff x="9017385" y="-1289895"/>
            <a:chExt cx="1728586" cy="4244020"/>
          </a:xfrm>
        </p:grpSpPr>
        <p:sp>
          <p:nvSpPr>
            <p:cNvPr id="460" name="Google Shape;460;p79" title="Milestone Arrow"/>
            <p:cNvSpPr/>
            <p:nvPr/>
          </p:nvSpPr>
          <p:spPr>
            <a:xfrm>
              <a:off x="9039410" y="-58775"/>
              <a:ext cx="470400" cy="30129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461" name="Google Shape;461;p79" title="Milestone Text"/>
            <p:cNvGrpSpPr/>
            <p:nvPr/>
          </p:nvGrpSpPr>
          <p:grpSpPr>
            <a:xfrm>
              <a:off x="9017385" y="-1289895"/>
              <a:ext cx="1728586" cy="519553"/>
              <a:chOff x="2170733" y="-2359037"/>
              <a:chExt cx="1728586" cy="501305"/>
            </a:xfrm>
          </p:grpSpPr>
          <p:sp>
            <p:nvSpPr>
              <p:cNvPr id="462" name="Google Shape;462;p79"/>
              <p:cNvSpPr txBox="1"/>
              <p:nvPr/>
            </p:nvSpPr>
            <p:spPr>
              <a:xfrm>
                <a:off x="2170733" y="-2359037"/>
                <a:ext cx="1404300" cy="18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Forum 202</a:t>
                </a:r>
                <a:r>
                  <a:rPr lang="en" sz="800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  <a:endParaRPr b="0" i="0" sz="12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63" name="Google Shape;463;p79"/>
              <p:cNvSpPr txBox="1"/>
              <p:nvPr/>
            </p:nvSpPr>
            <p:spPr>
              <a:xfrm>
                <a:off x="2180919" y="-2011632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Feb </a:t>
                </a:r>
                <a:r>
                  <a:rPr lang="en" sz="800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13</a:t>
                </a: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 202</a:t>
                </a:r>
                <a:r>
                  <a:rPr lang="en" sz="800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  <a:endParaRPr b="0" i="0" sz="2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"/>
                  <a:buFont typeface="Arial"/>
                  <a:buNone/>
                </a:pPr>
                <a:r>
                  <a:t/>
                </a:r>
                <a:endParaRPr b="0" i="0" sz="100" u="none" cap="none" strike="noStrike">
                  <a:solidFill>
                    <a:srgbClr val="BA461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b="1" lang="en" sz="800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OpenAPV</a:t>
                </a:r>
                <a:endParaRPr b="1" sz="800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t/>
                </a:r>
                <a:endParaRPr b="1" sz="100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lang="en" sz="800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Stability.ai</a:t>
                </a: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 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lang="en" sz="800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RaynaultVFX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64" name="Google Shape;464;p79" title="Milestone Number"/>
            <p:cNvSpPr/>
            <p:nvPr/>
          </p:nvSpPr>
          <p:spPr>
            <a:xfrm>
              <a:off x="9117589" y="88402"/>
              <a:ext cx="297300" cy="297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</a:t>
              </a:r>
              <a:r>
                <a:rPr lang="en" sz="800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8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5" name="Google Shape;465;p79"/>
          <p:cNvSpPr txBox="1"/>
          <p:nvPr/>
        </p:nvSpPr>
        <p:spPr>
          <a:xfrm>
            <a:off x="8489567" y="4495651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6" name="Google Shape;466;p79"/>
          <p:cNvCxnSpPr/>
          <p:nvPr/>
        </p:nvCxnSpPr>
        <p:spPr>
          <a:xfrm>
            <a:off x="8670947" y="4313437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80"/>
          <p:cNvSpPr txBox="1"/>
          <p:nvPr/>
        </p:nvSpPr>
        <p:spPr>
          <a:xfrm>
            <a:off x="114375" y="1016119"/>
            <a:ext cx="422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Premier</a:t>
            </a:r>
            <a:endParaRPr b="1" sz="1400"/>
          </a:p>
        </p:txBody>
      </p:sp>
      <p:sp>
        <p:nvSpPr>
          <p:cNvPr id="472" name="Google Shape;472;p80"/>
          <p:cNvSpPr txBox="1"/>
          <p:nvPr/>
        </p:nvSpPr>
        <p:spPr>
          <a:xfrm>
            <a:off x="4343831" y="1016119"/>
            <a:ext cx="3501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General</a:t>
            </a:r>
            <a:endParaRPr b="1" sz="1400"/>
          </a:p>
        </p:txBody>
      </p:sp>
      <p:sp>
        <p:nvSpPr>
          <p:cNvPr id="473" name="Google Shape;473;p80"/>
          <p:cNvSpPr txBox="1"/>
          <p:nvPr/>
        </p:nvSpPr>
        <p:spPr>
          <a:xfrm>
            <a:off x="7850850" y="1016119"/>
            <a:ext cx="1010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Associate</a:t>
            </a:r>
            <a:endParaRPr b="1" sz="1400"/>
          </a:p>
        </p:txBody>
      </p:sp>
      <p:cxnSp>
        <p:nvCxnSpPr>
          <p:cNvPr id="474" name="Google Shape;474;p80"/>
          <p:cNvCxnSpPr/>
          <p:nvPr/>
        </p:nvCxnSpPr>
        <p:spPr>
          <a:xfrm flipH="1">
            <a:off x="4343834" y="1297913"/>
            <a:ext cx="5400" cy="3619500"/>
          </a:xfrm>
          <a:prstGeom prst="straightConnector1">
            <a:avLst/>
          </a:prstGeom>
          <a:noFill/>
          <a:ln cap="flat" cmpd="sng" w="16675">
            <a:solidFill>
              <a:srgbClr val="B4982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75" name="Google Shape;475;p80"/>
          <p:cNvCxnSpPr/>
          <p:nvPr/>
        </p:nvCxnSpPr>
        <p:spPr>
          <a:xfrm flipH="1">
            <a:off x="7845450" y="1375519"/>
            <a:ext cx="5400" cy="3619500"/>
          </a:xfrm>
          <a:prstGeom prst="straightConnector1">
            <a:avLst/>
          </a:prstGeom>
          <a:noFill/>
          <a:ln cap="flat" cmpd="sng" w="16675">
            <a:solidFill>
              <a:srgbClr val="B498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76" name="Google Shape;47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" y="1653993"/>
            <a:ext cx="4160897" cy="2911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45859" y="1456208"/>
            <a:ext cx="620456" cy="3302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80" title="Screenshot 2025-12-09 at 2.51.05 PM.png"/>
          <p:cNvPicPr preferRelativeResize="0"/>
          <p:nvPr/>
        </p:nvPicPr>
        <p:blipFill rotWithShape="1">
          <a:blip r:embed="rId5">
            <a:alphaModFix/>
          </a:blip>
          <a:srcRect b="1748" l="0" r="0" t="0"/>
          <a:stretch/>
        </p:blipFill>
        <p:spPr>
          <a:xfrm>
            <a:off x="4483013" y="1679437"/>
            <a:ext cx="3320456" cy="2860988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8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Membership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81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02"/>
              <a:buNone/>
            </a:pPr>
            <a:r>
              <a:rPr lang="en" sz="2230"/>
              <a:t>We’re a nonprofit, but not separately incorporated</a:t>
            </a:r>
            <a:endParaRPr sz="2230"/>
          </a:p>
        </p:txBody>
      </p:sp>
      <p:sp>
        <p:nvSpPr>
          <p:cNvPr id="485" name="Google Shape;485;p81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98450" lvl="0" marL="3429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The Academy Software Foundation is part of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Linux Foundation</a:t>
            </a:r>
            <a:r>
              <a:rPr lang="en"/>
              <a:t> and is not a separate legal entity</a:t>
            </a:r>
            <a:endParaRPr/>
          </a:p>
          <a:p>
            <a:pPr indent="-298450" lvl="0" marL="3429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Therefore, the </a:t>
            </a:r>
            <a:r>
              <a:rPr lang="en"/>
              <a:t>Academy Software Foundation</a:t>
            </a:r>
            <a:r>
              <a:rPr lang="en"/>
              <a:t> Governing Board is not a </a:t>
            </a:r>
            <a:r>
              <a:rPr lang="en"/>
              <a:t>corporate</a:t>
            </a:r>
            <a:r>
              <a:rPr lang="en"/>
              <a:t> board of directors, and is not </a:t>
            </a:r>
            <a:r>
              <a:rPr lang="en"/>
              <a:t>subject to </a:t>
            </a:r>
            <a:r>
              <a:rPr lang="en"/>
              <a:t>corporate law statutes (e.g., those that govern f</a:t>
            </a:r>
            <a:r>
              <a:rPr lang="en"/>
              <a:t>iduciary</a:t>
            </a:r>
            <a:r>
              <a:rPr lang="en"/>
              <a:t> duties and how corporate boards of directors must operate)</a:t>
            </a:r>
            <a:endParaRPr/>
          </a:p>
          <a:p>
            <a:pPr indent="-298450" lvl="0" marL="3429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The powers and duties of the Governing Board are set forth in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Academy Software Foundation Charter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82"/>
          <p:cNvSpPr txBox="1"/>
          <p:nvPr/>
        </p:nvSpPr>
        <p:spPr>
          <a:xfrm>
            <a:off x="354047" y="497617"/>
            <a:ext cx="83898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Academy Software Foundation</a:t>
            </a:r>
            <a:endParaRPr b="0" i="0" sz="25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79646"/>
                </a:solidFill>
                <a:latin typeface="Arial"/>
                <a:ea typeface="Arial"/>
                <a:cs typeface="Arial"/>
                <a:sym typeface="Arial"/>
              </a:rPr>
              <a:t>Structure</a:t>
            </a:r>
            <a:endParaRPr b="0" i="0" sz="25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91" name="Google Shape;491;p82" title="OpenAPV-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319" y="3076819"/>
            <a:ext cx="440681" cy="1335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2" name="Google Shape;492;p82"/>
          <p:cNvGrpSpPr/>
          <p:nvPr/>
        </p:nvGrpSpPr>
        <p:grpSpPr>
          <a:xfrm>
            <a:off x="172215" y="1292325"/>
            <a:ext cx="8858043" cy="3227494"/>
            <a:chOff x="229621" y="1723100"/>
            <a:chExt cx="11810724" cy="4303325"/>
          </a:xfrm>
        </p:grpSpPr>
        <p:cxnSp>
          <p:nvCxnSpPr>
            <p:cNvPr id="493" name="Google Shape;493;p82"/>
            <p:cNvCxnSpPr/>
            <p:nvPr/>
          </p:nvCxnSpPr>
          <p:spPr>
            <a:xfrm>
              <a:off x="3807489" y="3305081"/>
              <a:ext cx="0" cy="25365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4" name="Google Shape;494;p82"/>
            <p:cNvCxnSpPr/>
            <p:nvPr/>
          </p:nvCxnSpPr>
          <p:spPr>
            <a:xfrm>
              <a:off x="3152584" y="3299129"/>
              <a:ext cx="0" cy="2550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5" name="Google Shape;495;p82"/>
            <p:cNvCxnSpPr/>
            <p:nvPr/>
          </p:nvCxnSpPr>
          <p:spPr>
            <a:xfrm>
              <a:off x="11564485" y="3301113"/>
              <a:ext cx="0" cy="25326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6" name="Google Shape;496;p82"/>
            <p:cNvCxnSpPr/>
            <p:nvPr/>
          </p:nvCxnSpPr>
          <p:spPr>
            <a:xfrm>
              <a:off x="1871400" y="3298137"/>
              <a:ext cx="0" cy="2583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7" name="Google Shape;497;p82"/>
            <p:cNvCxnSpPr/>
            <p:nvPr/>
          </p:nvCxnSpPr>
          <p:spPr>
            <a:xfrm>
              <a:off x="7060975" y="3308350"/>
              <a:ext cx="0" cy="2469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8" name="Google Shape;498;p82"/>
            <p:cNvCxnSpPr/>
            <p:nvPr/>
          </p:nvCxnSpPr>
          <p:spPr>
            <a:xfrm>
              <a:off x="10949141" y="3305081"/>
              <a:ext cx="0" cy="2520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9" name="Google Shape;499;p82"/>
            <p:cNvCxnSpPr/>
            <p:nvPr/>
          </p:nvCxnSpPr>
          <p:spPr>
            <a:xfrm>
              <a:off x="7708755" y="3305081"/>
              <a:ext cx="0" cy="25044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0" name="Google Shape;500;p82"/>
            <p:cNvCxnSpPr/>
            <p:nvPr/>
          </p:nvCxnSpPr>
          <p:spPr>
            <a:xfrm>
              <a:off x="8346890" y="3297146"/>
              <a:ext cx="0" cy="25125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1" name="Google Shape;501;p82"/>
            <p:cNvCxnSpPr/>
            <p:nvPr/>
          </p:nvCxnSpPr>
          <p:spPr>
            <a:xfrm>
              <a:off x="9009384" y="3301113"/>
              <a:ext cx="0" cy="25326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2" name="Google Shape;502;p82"/>
            <p:cNvCxnSpPr/>
            <p:nvPr/>
          </p:nvCxnSpPr>
          <p:spPr>
            <a:xfrm>
              <a:off x="9655967" y="3296045"/>
              <a:ext cx="0" cy="2577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3" name="Google Shape;503;p82"/>
            <p:cNvCxnSpPr/>
            <p:nvPr/>
          </p:nvCxnSpPr>
          <p:spPr>
            <a:xfrm>
              <a:off x="10301326" y="3290250"/>
              <a:ext cx="0" cy="25272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4" name="Google Shape;504;p82"/>
            <p:cNvCxnSpPr/>
            <p:nvPr/>
          </p:nvCxnSpPr>
          <p:spPr>
            <a:xfrm>
              <a:off x="5781247" y="3305081"/>
              <a:ext cx="0" cy="2520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5" name="Google Shape;505;p82"/>
            <p:cNvCxnSpPr/>
            <p:nvPr/>
          </p:nvCxnSpPr>
          <p:spPr>
            <a:xfrm>
              <a:off x="5124012" y="3297146"/>
              <a:ext cx="0" cy="24807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6" name="Google Shape;506;p82"/>
            <p:cNvCxnSpPr/>
            <p:nvPr/>
          </p:nvCxnSpPr>
          <p:spPr>
            <a:xfrm>
              <a:off x="4466638" y="3297146"/>
              <a:ext cx="0" cy="25998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7" name="Google Shape;507;p82"/>
            <p:cNvCxnSpPr/>
            <p:nvPr/>
          </p:nvCxnSpPr>
          <p:spPr>
            <a:xfrm>
              <a:off x="6429450" y="2349500"/>
              <a:ext cx="0" cy="34602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8" name="Google Shape;508;p82"/>
            <p:cNvCxnSpPr>
              <a:stCxn id="509" idx="3"/>
              <a:endCxn id="510" idx="1"/>
            </p:cNvCxnSpPr>
            <p:nvPr/>
          </p:nvCxnSpPr>
          <p:spPr>
            <a:xfrm flipH="1" rot="10800000">
              <a:off x="8574901" y="2208350"/>
              <a:ext cx="262500" cy="2100"/>
            </a:xfrm>
            <a:prstGeom prst="straightConnector1">
              <a:avLst/>
            </a:prstGeom>
            <a:noFill/>
            <a:ln cap="flat" cmpd="sng" w="11525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511" name="Google Shape;511;p82"/>
            <p:cNvGrpSpPr/>
            <p:nvPr/>
          </p:nvGrpSpPr>
          <p:grpSpPr>
            <a:xfrm>
              <a:off x="8837479" y="1909187"/>
              <a:ext cx="2512263" cy="598261"/>
              <a:chOff x="-1" y="-1"/>
              <a:chExt cx="2980500" cy="661500"/>
            </a:xfrm>
          </p:grpSpPr>
          <p:sp>
            <p:nvSpPr>
              <p:cNvPr id="510" name="Google Shape;510;p82"/>
              <p:cNvSpPr/>
              <p:nvPr/>
            </p:nvSpPr>
            <p:spPr>
              <a:xfrm>
                <a:off x="-1" y="-1"/>
                <a:ext cx="2980500" cy="661500"/>
              </a:xfrm>
              <a:prstGeom prst="rect">
                <a:avLst/>
              </a:prstGeom>
              <a:solidFill>
                <a:srgbClr val="FFFFFF"/>
              </a:solidFill>
              <a:ln cap="flat" cmpd="sng" w="285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SzPts val="700"/>
                  <a:buFont typeface="Roboto"/>
                  <a:buNone/>
                </a:pPr>
                <a:r>
                  <a:t/>
                </a:r>
                <a:endParaRPr b="0" i="0" sz="700" u="none" cap="none" strike="noStrike">
                  <a:solidFill>
                    <a:srgbClr val="7F7F7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2" name="Google Shape;512;p82"/>
              <p:cNvSpPr txBox="1"/>
              <p:nvPr/>
            </p:nvSpPr>
            <p:spPr>
              <a:xfrm>
                <a:off x="125267" y="132331"/>
                <a:ext cx="2729400" cy="3645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23350" lIns="23350" spcFirstLastPara="1" rIns="23350" wrap="square" tIns="23350">
                <a:spAutoFit/>
              </a:bodyPr>
              <a:lstStyle/>
              <a:p>
                <a:pPr indent="2540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SzPts val="1000"/>
                  <a:buFont typeface="Roboto"/>
                  <a:buNone/>
                </a:pPr>
                <a:r>
                  <a:rPr b="0" i="0" lang="en" sz="1300" u="none" cap="none" strike="noStrike">
                    <a:solidFill>
                      <a:srgbClr val="B49823"/>
                    </a:solidFill>
                    <a:latin typeface="Roboto"/>
                    <a:ea typeface="Roboto"/>
                    <a:cs typeface="Roboto"/>
                    <a:sym typeface="Roboto"/>
                  </a:rPr>
                  <a:t>Outreach Committee</a:t>
                </a:r>
                <a:endParaRPr b="0" i="0" sz="1000" u="none" cap="none" strike="noStrike">
                  <a:solidFill>
                    <a:srgbClr val="B49823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13" name="Google Shape;513;p82"/>
            <p:cNvCxnSpPr/>
            <p:nvPr/>
          </p:nvCxnSpPr>
          <p:spPr>
            <a:xfrm flipH="1" rot="10800000">
              <a:off x="4023124" y="2207018"/>
              <a:ext cx="263100" cy="2400"/>
            </a:xfrm>
            <a:prstGeom prst="straightConnector1">
              <a:avLst/>
            </a:prstGeom>
            <a:noFill/>
            <a:ln cap="flat" cmpd="sng" w="11525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514" name="Google Shape;514;p82"/>
            <p:cNvGrpSpPr/>
            <p:nvPr/>
          </p:nvGrpSpPr>
          <p:grpSpPr>
            <a:xfrm>
              <a:off x="3330873" y="4524423"/>
              <a:ext cx="952026" cy="675722"/>
              <a:chOff x="10505351" y="3922519"/>
              <a:chExt cx="1515000" cy="1045200"/>
            </a:xfrm>
          </p:grpSpPr>
          <p:sp>
            <p:nvSpPr>
              <p:cNvPr id="515" name="Google Shape;515;p82"/>
              <p:cNvSpPr/>
              <p:nvPr/>
            </p:nvSpPr>
            <p:spPr>
              <a:xfrm>
                <a:off x="10505351" y="3922519"/>
                <a:ext cx="1515000" cy="1045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l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descr="&lt;MaterialX Logo&gt;" id="516" name="Google Shape;516;p82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0745184" y="4070535"/>
                <a:ext cx="1035337" cy="77598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17" name="Google Shape;517;p82"/>
            <p:cNvGrpSpPr/>
            <p:nvPr/>
          </p:nvGrpSpPr>
          <p:grpSpPr>
            <a:xfrm>
              <a:off x="8525606" y="4524485"/>
              <a:ext cx="951615" cy="675695"/>
              <a:chOff x="2059808" y="4123084"/>
              <a:chExt cx="829800" cy="589200"/>
            </a:xfrm>
          </p:grpSpPr>
          <p:sp>
            <p:nvSpPr>
              <p:cNvPr id="518" name="Google Shape;518;p82"/>
              <p:cNvSpPr/>
              <p:nvPr/>
            </p:nvSpPr>
            <p:spPr>
              <a:xfrm>
                <a:off x="2059808" y="4123084"/>
                <a:ext cx="829800" cy="589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19" name="Google Shape;519;p82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2269469" y="4184374"/>
                <a:ext cx="394500" cy="44969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0" name="Google Shape;520;p82"/>
            <p:cNvGrpSpPr/>
            <p:nvPr/>
          </p:nvGrpSpPr>
          <p:grpSpPr>
            <a:xfrm>
              <a:off x="9826759" y="4526234"/>
              <a:ext cx="951615" cy="676039"/>
              <a:chOff x="1148865" y="4123029"/>
              <a:chExt cx="829800" cy="589500"/>
            </a:xfrm>
          </p:grpSpPr>
          <p:sp>
            <p:nvSpPr>
              <p:cNvPr id="521" name="Google Shape;521;p82"/>
              <p:cNvSpPr/>
              <p:nvPr/>
            </p:nvSpPr>
            <p:spPr>
              <a:xfrm>
                <a:off x="1148865" y="4123029"/>
                <a:ext cx="829800" cy="5895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22" name="Google Shape;522;p82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287056" y="4197068"/>
                <a:ext cx="575501" cy="43965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3" name="Google Shape;523;p82"/>
            <p:cNvGrpSpPr/>
            <p:nvPr/>
          </p:nvGrpSpPr>
          <p:grpSpPr>
            <a:xfrm>
              <a:off x="11088730" y="4526400"/>
              <a:ext cx="951615" cy="675695"/>
              <a:chOff x="237923" y="4123084"/>
              <a:chExt cx="829800" cy="589200"/>
            </a:xfrm>
          </p:grpSpPr>
          <p:sp>
            <p:nvSpPr>
              <p:cNvPr id="524" name="Google Shape;524;p82"/>
              <p:cNvSpPr/>
              <p:nvPr/>
            </p:nvSpPr>
            <p:spPr>
              <a:xfrm>
                <a:off x="237923" y="4123084"/>
                <a:ext cx="829800" cy="589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25" name="Google Shape;525;p82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365118" y="4234533"/>
                <a:ext cx="575500" cy="37047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6" name="Google Shape;526;p82"/>
            <p:cNvGrpSpPr/>
            <p:nvPr/>
          </p:nvGrpSpPr>
          <p:grpSpPr>
            <a:xfrm>
              <a:off x="7228095" y="4526226"/>
              <a:ext cx="951615" cy="676039"/>
              <a:chOff x="2970750" y="4123012"/>
              <a:chExt cx="829800" cy="589500"/>
            </a:xfrm>
          </p:grpSpPr>
          <p:sp>
            <p:nvSpPr>
              <p:cNvPr id="527" name="Google Shape;527;p82"/>
              <p:cNvSpPr/>
              <p:nvPr/>
            </p:nvSpPr>
            <p:spPr>
              <a:xfrm>
                <a:off x="2970750" y="4123012"/>
                <a:ext cx="829800" cy="5895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28" name="Google Shape;528;p82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3024743" y="4232589"/>
                <a:ext cx="740204" cy="3704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9" name="Google Shape;529;p82"/>
            <p:cNvGrpSpPr/>
            <p:nvPr/>
          </p:nvGrpSpPr>
          <p:grpSpPr>
            <a:xfrm>
              <a:off x="5945233" y="4526227"/>
              <a:ext cx="951615" cy="676039"/>
              <a:chOff x="3881693" y="4123022"/>
              <a:chExt cx="829800" cy="589500"/>
            </a:xfrm>
          </p:grpSpPr>
          <p:sp>
            <p:nvSpPr>
              <p:cNvPr id="530" name="Google Shape;530;p82"/>
              <p:cNvSpPr/>
              <p:nvPr/>
            </p:nvSpPr>
            <p:spPr>
              <a:xfrm>
                <a:off x="3881693" y="4123022"/>
                <a:ext cx="829800" cy="5895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31" name="Google Shape;531;p82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3999092" y="4206541"/>
                <a:ext cx="575475" cy="4374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32" name="Google Shape;532;p82"/>
            <p:cNvGrpSpPr/>
            <p:nvPr/>
          </p:nvGrpSpPr>
          <p:grpSpPr>
            <a:xfrm>
              <a:off x="4622886" y="4526427"/>
              <a:ext cx="951833" cy="675882"/>
              <a:chOff x="4215249" y="3884303"/>
              <a:chExt cx="714000" cy="507000"/>
            </a:xfrm>
          </p:grpSpPr>
          <p:sp>
            <p:nvSpPr>
              <p:cNvPr id="533" name="Google Shape;533;p82"/>
              <p:cNvSpPr/>
              <p:nvPr/>
            </p:nvSpPr>
            <p:spPr>
              <a:xfrm>
                <a:off x="4215249" y="3884303"/>
                <a:ext cx="714000" cy="5070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l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34" name="Google Shape;534;p82"/>
              <p:cNvPicPr preferRelativeResize="0"/>
              <p:nvPr/>
            </p:nvPicPr>
            <p:blipFill rotWithShape="1">
              <a:blip r:embed="rId10">
                <a:alphaModFix/>
              </a:blip>
              <a:srcRect b="0" l="0" r="0" t="0"/>
              <a:stretch/>
            </p:blipFill>
            <p:spPr>
              <a:xfrm>
                <a:off x="4261671" y="3934599"/>
                <a:ext cx="636816" cy="41659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35" name="Google Shape;535;p82"/>
            <p:cNvGrpSpPr/>
            <p:nvPr/>
          </p:nvGrpSpPr>
          <p:grpSpPr>
            <a:xfrm>
              <a:off x="359550" y="1723100"/>
              <a:ext cx="11501700" cy="4303325"/>
              <a:chOff x="359550" y="1723100"/>
              <a:chExt cx="11501700" cy="4303325"/>
            </a:xfrm>
          </p:grpSpPr>
          <p:cxnSp>
            <p:nvCxnSpPr>
              <p:cNvPr id="536" name="Google Shape;536;p82"/>
              <p:cNvCxnSpPr/>
              <p:nvPr/>
            </p:nvCxnSpPr>
            <p:spPr>
              <a:xfrm>
                <a:off x="2487137" y="3303097"/>
                <a:ext cx="0" cy="2554500"/>
              </a:xfrm>
              <a:prstGeom prst="straightConnector1">
                <a:avLst/>
              </a:prstGeom>
              <a:noFill/>
              <a:ln cap="flat" cmpd="sng" w="15950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7" name="Google Shape;537;p82"/>
              <p:cNvCxnSpPr/>
              <p:nvPr/>
            </p:nvCxnSpPr>
            <p:spPr>
              <a:xfrm>
                <a:off x="666000" y="3297150"/>
                <a:ext cx="10898400" cy="0"/>
              </a:xfrm>
              <a:prstGeom prst="straightConnector1">
                <a:avLst/>
              </a:prstGeom>
              <a:noFill/>
              <a:ln cap="flat" cmpd="sng" w="15950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grpSp>
            <p:nvGrpSpPr>
              <p:cNvPr id="538" name="Google Shape;538;p82"/>
              <p:cNvGrpSpPr/>
              <p:nvPr/>
            </p:nvGrpSpPr>
            <p:grpSpPr>
              <a:xfrm>
                <a:off x="1397752" y="1723100"/>
                <a:ext cx="7177149" cy="974700"/>
                <a:chOff x="1397752" y="1723100"/>
                <a:chExt cx="7177149" cy="974700"/>
              </a:xfrm>
            </p:grpSpPr>
            <p:sp>
              <p:nvSpPr>
                <p:cNvPr id="509" name="Google Shape;509;p82"/>
                <p:cNvSpPr/>
                <p:nvPr/>
              </p:nvSpPr>
              <p:spPr>
                <a:xfrm>
                  <a:off x="4286101" y="1723100"/>
                  <a:ext cx="4288800" cy="974700"/>
                </a:xfrm>
                <a:prstGeom prst="rect">
                  <a:avLst/>
                </a:prstGeom>
                <a:solidFill>
                  <a:srgbClr val="FFFFFF"/>
                </a:solidFill>
                <a:ln cap="flat" cmpd="sng" w="28575">
                  <a:solidFill>
                    <a:srgbClr val="B4982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3F3F3F"/>
                    </a:buClr>
                    <a:buSzPts val="700"/>
                    <a:buFont typeface="Roboto"/>
                    <a:buNone/>
                  </a:pPr>
                  <a:r>
                    <a:t/>
                  </a:r>
                  <a:endParaRPr b="0" i="0" sz="700" u="none" cap="none" strike="noStrike">
                    <a:solidFill>
                      <a:srgbClr val="3F3F3F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539" name="Google Shape;539;p82"/>
                <p:cNvSpPr txBox="1"/>
                <p:nvPr/>
              </p:nvSpPr>
              <p:spPr>
                <a:xfrm>
                  <a:off x="4356232" y="1794025"/>
                  <a:ext cx="4132200" cy="781200"/>
                </a:xfrm>
                <a:prstGeom prst="rect">
                  <a:avLst/>
                </a:prstGeom>
                <a:noFill/>
                <a:ln cap="flat" cmpd="sng" w="867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23350" lIns="23350" spcFirstLastPara="1" rIns="23350" wrap="square" tIns="23350">
                  <a:spAutoFit/>
                </a:bodyPr>
                <a:lstStyle/>
                <a:p>
                  <a:pPr indent="2540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3F3F3F"/>
                    </a:buClr>
                    <a:buSzPts val="1400"/>
                    <a:buFont typeface="Roboto"/>
                    <a:buNone/>
                  </a:pPr>
                  <a:r>
                    <a:rPr b="1" i="0" lang="en" sz="1800" u="none" cap="none" strike="noStrike">
                      <a:solidFill>
                        <a:srgbClr val="B49823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TAC</a:t>
                  </a:r>
                  <a:endParaRPr b="1" i="0" sz="1100" u="none" cap="none" strike="noStrike">
                    <a:solidFill>
                      <a:srgbClr val="B49823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2540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3F3F3F"/>
                    </a:buClr>
                    <a:buSzPts val="1400"/>
                    <a:buFont typeface="Roboto"/>
                    <a:buNone/>
                  </a:pPr>
                  <a:r>
                    <a:rPr b="0" i="0" lang="en" sz="1700" u="none" cap="none" strike="noStrike">
                      <a:solidFill>
                        <a:srgbClr val="3F3F3F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Technical Advisory Council</a:t>
                  </a:r>
                  <a:endParaRPr b="0" i="0" sz="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540" name="Google Shape;540;p82"/>
                <p:cNvGrpSpPr/>
                <p:nvPr/>
              </p:nvGrpSpPr>
              <p:grpSpPr>
                <a:xfrm>
                  <a:off x="1397752" y="1910838"/>
                  <a:ext cx="2625224" cy="599075"/>
                  <a:chOff x="-1" y="-1"/>
                  <a:chExt cx="2980500" cy="662400"/>
                </a:xfrm>
              </p:grpSpPr>
              <p:sp>
                <p:nvSpPr>
                  <p:cNvPr id="541" name="Google Shape;541;p82"/>
                  <p:cNvSpPr/>
                  <p:nvPr/>
                </p:nvSpPr>
                <p:spPr>
                  <a:xfrm>
                    <a:off x="-1" y="-1"/>
                    <a:ext cx="2980500" cy="662400"/>
                  </a:xfrm>
                  <a:prstGeom prst="rect">
                    <a:avLst/>
                  </a:prstGeom>
                  <a:solidFill>
                    <a:srgbClr val="FFFFFF"/>
                  </a:solidFill>
                  <a:ln cap="flat" cmpd="sng" w="28575">
                    <a:solidFill>
                      <a:srgbClr val="B4982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t" bIns="0" lIns="0" spcFirstLastPara="1" rIns="0" wrap="square" tIns="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7F7F7F"/>
                      </a:buClr>
                      <a:buSzPts val="700"/>
                      <a:buFont typeface="Roboto"/>
                      <a:buNone/>
                    </a:pPr>
                    <a:r>
                      <a:t/>
                    </a:r>
                    <a:endParaRPr b="0" i="0" sz="700" u="none" cap="none" strike="noStrike">
                      <a:solidFill>
                        <a:srgbClr val="7F7F7F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542" name="Google Shape;542;p82"/>
                  <p:cNvSpPr txBox="1"/>
                  <p:nvPr/>
                </p:nvSpPr>
                <p:spPr>
                  <a:xfrm>
                    <a:off x="166919" y="132346"/>
                    <a:ext cx="2676600" cy="3645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t" bIns="23350" lIns="23350" spcFirstLastPara="1" rIns="23350" wrap="square" tIns="23350">
                    <a:spAutoFit/>
                  </a:bodyPr>
                  <a:lstStyle/>
                  <a:p>
                    <a:pPr indent="2540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7F7F7F"/>
                      </a:buClr>
                      <a:buSzPts val="1000"/>
                      <a:buFont typeface="Roboto"/>
                      <a:buNone/>
                    </a:pPr>
                    <a:r>
                      <a:rPr b="0" i="0" lang="en" sz="1300" u="none" cap="none" strike="noStrike">
                        <a:solidFill>
                          <a:srgbClr val="B49823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Governing Board</a:t>
                    </a:r>
                    <a:endParaRPr b="0" i="0" sz="1000" u="none" cap="none" strike="noStrike">
                      <a:solidFill>
                        <a:srgbClr val="B49823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sp>
            <p:nvSpPr>
              <p:cNvPr id="543" name="Google Shape;543;p82"/>
              <p:cNvSpPr txBox="1"/>
              <p:nvPr/>
            </p:nvSpPr>
            <p:spPr>
              <a:xfrm>
                <a:off x="359550" y="5599525"/>
                <a:ext cx="11501700" cy="426900"/>
              </a:xfrm>
              <a:prstGeom prst="rect">
                <a:avLst/>
              </a:prstGeom>
              <a:solidFill>
                <a:srgbClr val="B49823"/>
              </a:solidFill>
              <a:ln cap="flat" cmpd="sng" w="86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23350" lIns="23350" spcFirstLastPara="1" rIns="23350" wrap="square" tIns="23350">
                <a:noAutofit/>
              </a:bodyPr>
              <a:lstStyle/>
              <a:p>
                <a:pPr indent="2540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300"/>
                  <a:buFont typeface="Roboto"/>
                  <a:buNone/>
                </a:pPr>
                <a:r>
                  <a:t/>
                </a:r>
                <a:endParaRPr b="0" i="0" sz="7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44" name="Google Shape;544;p82"/>
              <p:cNvGrpSpPr/>
              <p:nvPr/>
            </p:nvGrpSpPr>
            <p:grpSpPr>
              <a:xfrm>
                <a:off x="2046231" y="4524491"/>
                <a:ext cx="883151" cy="675695"/>
                <a:chOff x="6614480" y="4123139"/>
                <a:chExt cx="770100" cy="589200"/>
              </a:xfrm>
            </p:grpSpPr>
            <p:sp>
              <p:nvSpPr>
                <p:cNvPr id="545" name="Google Shape;545;p82"/>
                <p:cNvSpPr/>
                <p:nvPr/>
              </p:nvSpPr>
              <p:spPr>
                <a:xfrm>
                  <a:off x="6614480" y="4123139"/>
                  <a:ext cx="770100" cy="589200"/>
                </a:xfrm>
                <a:prstGeom prst="rect">
                  <a:avLst/>
                </a:prstGeom>
                <a:solidFill>
                  <a:srgbClr val="FFFFFF"/>
                </a:solidFill>
                <a:ln cap="flat" cmpd="sng" w="33875">
                  <a:solidFill>
                    <a:srgbClr val="B49823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76186" rotWithShape="0" algn="bl" dir="5400000" dist="25395">
                    <a:srgbClr val="000000">
                      <a:alpha val="49020"/>
                    </a:srgbClr>
                  </a:outerShdw>
                </a:effectLst>
              </p:spPr>
              <p:txBody>
                <a:bodyPr anchorCtr="0" anchor="ctr" bIns="0" lIns="0" spcFirstLastPara="1" rIns="0" wrap="square" tIns="0">
                  <a:noAutofit/>
                </a:bodyPr>
                <a:lstStyle/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rPr b="0" i="0" lang="en" sz="500" u="none" cap="none" strike="noStrike">
                      <a:solidFill>
                        <a:srgbClr val="000000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rawtoaces</a:t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9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9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pic>
              <p:nvPicPr>
                <p:cNvPr id="546" name="Google Shape;546;p82"/>
                <p:cNvPicPr preferRelativeResize="0"/>
                <p:nvPr/>
              </p:nvPicPr>
              <p:blipFill rotWithShape="1">
                <a:blip r:embed="rId11">
                  <a:alphaModFix/>
                </a:blip>
                <a:srcRect b="0" l="0" r="0" t="0"/>
                <a:stretch/>
              </p:blipFill>
              <p:spPr>
                <a:xfrm>
                  <a:off x="6768944" y="4197075"/>
                  <a:ext cx="488138" cy="33032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grpSp>
          <p:nvGrpSpPr>
            <p:cNvPr id="547" name="Google Shape;547;p82"/>
            <p:cNvGrpSpPr/>
            <p:nvPr/>
          </p:nvGrpSpPr>
          <p:grpSpPr>
            <a:xfrm>
              <a:off x="9178454" y="3562560"/>
              <a:ext cx="951615" cy="676039"/>
              <a:chOff x="10218882" y="4144867"/>
              <a:chExt cx="829800" cy="589500"/>
            </a:xfrm>
          </p:grpSpPr>
          <p:sp>
            <p:nvSpPr>
              <p:cNvPr id="548" name="Google Shape;548;p82"/>
              <p:cNvSpPr/>
              <p:nvPr/>
            </p:nvSpPr>
            <p:spPr>
              <a:xfrm>
                <a:off x="10218882" y="4144867"/>
                <a:ext cx="829800" cy="5895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49" name="Google Shape;549;p82"/>
              <p:cNvPicPr preferRelativeResize="0"/>
              <p:nvPr/>
            </p:nvPicPr>
            <p:blipFill rotWithShape="1">
              <a:blip r:embed="rId12">
                <a:alphaModFix/>
              </a:blip>
              <a:srcRect b="12587" l="0" r="0" t="0"/>
              <a:stretch/>
            </p:blipFill>
            <p:spPr>
              <a:xfrm>
                <a:off x="10402843" y="4229609"/>
                <a:ext cx="458900" cy="3923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50" name="Google Shape;550;p82"/>
            <p:cNvGrpSpPr/>
            <p:nvPr/>
          </p:nvGrpSpPr>
          <p:grpSpPr>
            <a:xfrm>
              <a:off x="7870484" y="3562732"/>
              <a:ext cx="951615" cy="675695"/>
              <a:chOff x="220316" y="4242138"/>
              <a:chExt cx="829800" cy="589200"/>
            </a:xfrm>
          </p:grpSpPr>
          <p:sp>
            <p:nvSpPr>
              <p:cNvPr id="551" name="Google Shape;551;p82"/>
              <p:cNvSpPr/>
              <p:nvPr/>
            </p:nvSpPr>
            <p:spPr>
              <a:xfrm>
                <a:off x="220316" y="4242138"/>
                <a:ext cx="829800" cy="589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52" name="Google Shape;552;p82"/>
              <p:cNvPicPr preferRelativeResize="0"/>
              <p:nvPr/>
            </p:nvPicPr>
            <p:blipFill rotWithShape="1">
              <a:blip r:embed="rId13">
                <a:alphaModFix/>
              </a:blip>
              <a:srcRect b="0" l="0" r="0" t="0"/>
              <a:stretch/>
            </p:blipFill>
            <p:spPr>
              <a:xfrm>
                <a:off x="286989" y="4467820"/>
                <a:ext cx="696550" cy="13573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53" name="Google Shape;553;p82"/>
            <p:cNvGrpSpPr/>
            <p:nvPr/>
          </p:nvGrpSpPr>
          <p:grpSpPr>
            <a:xfrm>
              <a:off x="10474724" y="3562728"/>
              <a:ext cx="951615" cy="675695"/>
              <a:chOff x="11129824" y="4144922"/>
              <a:chExt cx="829800" cy="589200"/>
            </a:xfrm>
          </p:grpSpPr>
          <p:sp>
            <p:nvSpPr>
              <p:cNvPr id="554" name="Google Shape;554;p82"/>
              <p:cNvSpPr/>
              <p:nvPr/>
            </p:nvSpPr>
            <p:spPr>
              <a:xfrm>
                <a:off x="11129824" y="4144922"/>
                <a:ext cx="829800" cy="589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55" name="Google Shape;555;p82"/>
              <p:cNvPicPr preferRelativeResize="0"/>
              <p:nvPr/>
            </p:nvPicPr>
            <p:blipFill rotWithShape="1">
              <a:blip r:embed="rId14">
                <a:alphaModFix/>
              </a:blip>
              <a:srcRect b="0" l="0" r="0" t="0"/>
              <a:stretch/>
            </p:blipFill>
            <p:spPr>
              <a:xfrm>
                <a:off x="11257511" y="4214050"/>
                <a:ext cx="575500" cy="43858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56" name="Google Shape;556;p82"/>
            <p:cNvGrpSpPr/>
            <p:nvPr/>
          </p:nvGrpSpPr>
          <p:grpSpPr>
            <a:xfrm>
              <a:off x="6624116" y="3562475"/>
              <a:ext cx="883045" cy="676282"/>
              <a:chOff x="9635938" y="3897695"/>
              <a:chExt cx="662400" cy="507300"/>
            </a:xfrm>
          </p:grpSpPr>
          <p:sp>
            <p:nvSpPr>
              <p:cNvPr id="557" name="Google Shape;557;p82"/>
              <p:cNvSpPr/>
              <p:nvPr/>
            </p:nvSpPr>
            <p:spPr>
              <a:xfrm>
                <a:off x="9635938" y="3897695"/>
                <a:ext cx="662400" cy="5073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58" name="Google Shape;558;p82"/>
              <p:cNvPicPr preferRelativeResize="0"/>
              <p:nvPr/>
            </p:nvPicPr>
            <p:blipFill rotWithShape="1">
              <a:blip r:embed="rId15">
                <a:alphaModFix/>
              </a:blip>
              <a:srcRect b="0" l="0" r="0" t="0"/>
              <a:stretch/>
            </p:blipFill>
            <p:spPr>
              <a:xfrm>
                <a:off x="9701230" y="3939054"/>
                <a:ext cx="559915" cy="4520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59" name="Google Shape;559;p82"/>
            <p:cNvGrpSpPr/>
            <p:nvPr/>
          </p:nvGrpSpPr>
          <p:grpSpPr>
            <a:xfrm>
              <a:off x="5335804" y="3562483"/>
              <a:ext cx="883045" cy="676282"/>
              <a:chOff x="10385705" y="3900703"/>
              <a:chExt cx="662400" cy="507300"/>
            </a:xfrm>
          </p:grpSpPr>
          <p:sp>
            <p:nvSpPr>
              <p:cNvPr id="560" name="Google Shape;560;p82"/>
              <p:cNvSpPr/>
              <p:nvPr/>
            </p:nvSpPr>
            <p:spPr>
              <a:xfrm>
                <a:off x="10385705" y="3900703"/>
                <a:ext cx="662400" cy="5073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61" name="Google Shape;561;p82"/>
              <p:cNvPicPr preferRelativeResize="0"/>
              <p:nvPr/>
            </p:nvPicPr>
            <p:blipFill rotWithShape="1">
              <a:blip r:embed="rId16">
                <a:alphaModFix/>
              </a:blip>
              <a:srcRect b="0" l="0" r="0" t="0"/>
              <a:stretch/>
            </p:blipFill>
            <p:spPr>
              <a:xfrm>
                <a:off x="10410397" y="3944644"/>
                <a:ext cx="607371" cy="423567"/>
              </a:xfrm>
              <a:prstGeom prst="rect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</p:grpSp>
        <p:sp>
          <p:nvSpPr>
            <p:cNvPr id="562" name="Google Shape;562;p82"/>
            <p:cNvSpPr/>
            <p:nvPr/>
          </p:nvSpPr>
          <p:spPr>
            <a:xfrm>
              <a:off x="4027235" y="3562483"/>
              <a:ext cx="882900" cy="676200"/>
            </a:xfrm>
            <a:prstGeom prst="rect">
              <a:avLst/>
            </a:prstGeom>
            <a:solidFill>
              <a:srgbClr val="FFFFFF"/>
            </a:solidFill>
            <a:ln cap="flat" cmpd="sng" w="33875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6186" rotWithShape="0" algn="bl" dir="5400000" dist="25395">
                <a:srgbClr val="000000">
                  <a:alpha val="49020"/>
                </a:srgbClr>
              </a:outerShdw>
            </a:effectLst>
          </p:spPr>
          <p:txBody>
            <a:bodyPr anchorCtr="0" anchor="t" bIns="0" lIns="0" spcFirstLastPara="1" rIns="0" wrap="square" tIns="36575">
              <a:noAutofit/>
            </a:bodyPr>
            <a:lstStyle/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3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3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563" name="Google Shape;563;p82"/>
            <p:cNvGrpSpPr/>
            <p:nvPr/>
          </p:nvGrpSpPr>
          <p:grpSpPr>
            <a:xfrm>
              <a:off x="1429877" y="3562941"/>
              <a:ext cx="883024" cy="676247"/>
              <a:chOff x="388508" y="3509796"/>
              <a:chExt cx="957000" cy="732900"/>
            </a:xfrm>
          </p:grpSpPr>
          <p:sp>
            <p:nvSpPr>
              <p:cNvPr id="564" name="Google Shape;564;p82"/>
              <p:cNvSpPr/>
              <p:nvPr/>
            </p:nvSpPr>
            <p:spPr>
              <a:xfrm>
                <a:off x="388508" y="3509796"/>
                <a:ext cx="957000" cy="7329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5" name="Google Shape;565;p82"/>
              <p:cNvSpPr txBox="1"/>
              <p:nvPr/>
            </p:nvSpPr>
            <p:spPr>
              <a:xfrm>
                <a:off x="472075" y="3660294"/>
                <a:ext cx="809100" cy="42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3275" lIns="63275" spcFirstLastPara="1" rIns="63275" wrap="square" tIns="6327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/>
                  <a:t>RMTC</a:t>
                </a:r>
                <a:endParaRPr sz="1100"/>
              </a:p>
            </p:txBody>
          </p:sp>
        </p:grpSp>
        <p:sp>
          <p:nvSpPr>
            <p:cNvPr id="566" name="Google Shape;566;p82"/>
            <p:cNvSpPr txBox="1"/>
            <p:nvPr/>
          </p:nvSpPr>
          <p:spPr>
            <a:xfrm>
              <a:off x="4247450" y="5570594"/>
              <a:ext cx="4488600" cy="45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2540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Continuous Integration platform</a:t>
              </a:r>
              <a:endParaRPr sz="700">
                <a:solidFill>
                  <a:srgbClr val="000000"/>
                </a:solidFill>
              </a:endParaRPr>
            </a:p>
          </p:txBody>
        </p:sp>
        <p:cxnSp>
          <p:nvCxnSpPr>
            <p:cNvPr id="567" name="Google Shape;567;p82"/>
            <p:cNvCxnSpPr/>
            <p:nvPr/>
          </p:nvCxnSpPr>
          <p:spPr>
            <a:xfrm>
              <a:off x="1279625" y="3305412"/>
              <a:ext cx="0" cy="2583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68" name="Google Shape;568;p82"/>
            <p:cNvCxnSpPr/>
            <p:nvPr/>
          </p:nvCxnSpPr>
          <p:spPr>
            <a:xfrm>
              <a:off x="666925" y="3282637"/>
              <a:ext cx="0" cy="2583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69" name="Google Shape;569;p82"/>
            <p:cNvSpPr/>
            <p:nvPr/>
          </p:nvSpPr>
          <p:spPr>
            <a:xfrm>
              <a:off x="229621" y="3562941"/>
              <a:ext cx="882900" cy="676200"/>
            </a:xfrm>
            <a:prstGeom prst="rect">
              <a:avLst/>
            </a:prstGeom>
            <a:solidFill>
              <a:srgbClr val="FFFFFF"/>
            </a:solidFill>
            <a:ln cap="flat" cmpd="sng" w="33875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6186" rotWithShape="0" algn="bl" dir="5400000" dist="25395">
                <a:srgbClr val="000000">
                  <a:alpha val="49020"/>
                </a:srgbClr>
              </a:outerShdw>
            </a:effectLst>
          </p:spPr>
          <p:txBody>
            <a:bodyPr anchorCtr="0" anchor="t" bIns="0" lIns="0" spcFirstLastPara="1" rIns="0" wrap="square" tIns="36575">
              <a:noAutofit/>
            </a:bodyPr>
            <a:lstStyle/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3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3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570" name="Google Shape;570;p82"/>
            <p:cNvGrpSpPr/>
            <p:nvPr/>
          </p:nvGrpSpPr>
          <p:grpSpPr>
            <a:xfrm>
              <a:off x="827580" y="4526589"/>
              <a:ext cx="883151" cy="675695"/>
              <a:chOff x="11032282" y="4199339"/>
              <a:chExt cx="770100" cy="589200"/>
            </a:xfrm>
          </p:grpSpPr>
          <p:sp>
            <p:nvSpPr>
              <p:cNvPr id="571" name="Google Shape;571;p82"/>
              <p:cNvSpPr/>
              <p:nvPr/>
            </p:nvSpPr>
            <p:spPr>
              <a:xfrm>
                <a:off x="11032282" y="4199339"/>
                <a:ext cx="770100" cy="589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l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72" name="Google Shape;572;p82"/>
              <p:cNvPicPr preferRelativeResize="0"/>
              <p:nvPr/>
            </p:nvPicPr>
            <p:blipFill rotWithShape="1">
              <a:blip r:embed="rId17">
                <a:alphaModFix/>
              </a:blip>
              <a:srcRect b="0" l="0" r="0" t="0"/>
              <a:stretch/>
            </p:blipFill>
            <p:spPr>
              <a:xfrm>
                <a:off x="11221313" y="4255213"/>
                <a:ext cx="461400" cy="4614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73" name="Google Shape;573;p82"/>
            <p:cNvGrpSpPr/>
            <p:nvPr/>
          </p:nvGrpSpPr>
          <p:grpSpPr>
            <a:xfrm>
              <a:off x="2712577" y="3562941"/>
              <a:ext cx="883024" cy="676247"/>
              <a:chOff x="388508" y="3509796"/>
              <a:chExt cx="957000" cy="732900"/>
            </a:xfrm>
          </p:grpSpPr>
          <p:sp>
            <p:nvSpPr>
              <p:cNvPr id="574" name="Google Shape;574;p82"/>
              <p:cNvSpPr/>
              <p:nvPr/>
            </p:nvSpPr>
            <p:spPr>
              <a:xfrm>
                <a:off x="388508" y="3509796"/>
                <a:ext cx="957000" cy="7329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5" name="Google Shape;575;p82"/>
              <p:cNvSpPr txBox="1"/>
              <p:nvPr/>
            </p:nvSpPr>
            <p:spPr>
              <a:xfrm>
                <a:off x="472075" y="3660294"/>
                <a:ext cx="809100" cy="42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3275" lIns="63275" spcFirstLastPara="1" rIns="63275" wrap="square" tIns="6327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/>
                  <a:t>DNA</a:t>
                </a:r>
                <a:endParaRPr sz="1100"/>
              </a:p>
            </p:txBody>
          </p:sp>
        </p:grpSp>
        <p:pic>
          <p:nvPicPr>
            <p:cNvPr id="576" name="Google Shape;576;p82" title="IMG_8648.jpeg"/>
            <p:cNvPicPr preferRelativeResize="0"/>
            <p:nvPr/>
          </p:nvPicPr>
          <p:blipFill rotWithShape="1">
            <a:blip r:embed="rId18">
              <a:alphaModFix/>
            </a:blip>
            <a:srcRect b="20463" l="16833" r="15534" t="11527"/>
            <a:stretch/>
          </p:blipFill>
          <p:spPr>
            <a:xfrm>
              <a:off x="269900" y="3726653"/>
              <a:ext cx="809824" cy="320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7" name="Google Shape;577;p82" title="openapv-horizontal-black.png"/>
            <p:cNvPicPr preferRelativeResize="0"/>
            <p:nvPr/>
          </p:nvPicPr>
          <p:blipFill>
            <a:blip r:embed="rId19">
              <a:alphaModFix/>
            </a:blip>
            <a:stretch>
              <a:fillRect/>
            </a:stretch>
          </p:blipFill>
          <p:spPr>
            <a:xfrm>
              <a:off x="4077050" y="3791640"/>
              <a:ext cx="791752" cy="23931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83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Business &amp; Marketing Leadership</a:t>
            </a:r>
            <a:endParaRPr sz="19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Governing Board (Governing Board)</a:t>
            </a:r>
            <a:endParaRPr sz="1600"/>
          </a:p>
          <a:p>
            <a:pPr indent="-311150" lvl="2" marL="1371600" rtl="0" algn="l">
              <a:spcBef>
                <a:spcPts val="40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Budget Committee</a:t>
            </a:r>
            <a:endParaRPr sz="1300"/>
          </a:p>
          <a:p>
            <a:pPr indent="-311150" lvl="2" marL="1371600" rtl="0" algn="l">
              <a:spcBef>
                <a:spcPts val="40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Legal Committee</a:t>
            </a:r>
            <a:endParaRPr sz="13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Outreach Committee</a:t>
            </a:r>
            <a:endParaRPr sz="16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Leadership</a:t>
            </a:r>
            <a:endParaRPr sz="19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Technical Advisory Council (TAC)</a:t>
            </a:r>
            <a:r>
              <a:rPr lang="en" sz="1600"/>
              <a:t> </a:t>
            </a:r>
            <a:endParaRPr sz="1600"/>
          </a:p>
          <a:p>
            <a:pPr indent="-311150" lvl="2" marL="1371600" rtl="0" algn="l">
              <a:spcBef>
                <a:spcPts val="40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You can review </a:t>
            </a:r>
            <a:r>
              <a:rPr lang="en" sz="1300"/>
              <a:t>the TAC </a:t>
            </a:r>
            <a:r>
              <a:rPr lang="en" sz="1300" u="sng">
                <a:solidFill>
                  <a:schemeClr val="hlink"/>
                </a:solidFill>
                <a:hlinkClick r:id="rId4"/>
              </a:rPr>
              <a:t>meeting information and upcoming schedule</a:t>
            </a:r>
            <a:r>
              <a:rPr lang="en" sz="1300"/>
              <a:t> and join the mailing 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list</a:t>
            </a:r>
            <a:endParaRPr sz="13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Hosted Projects and Working Groups</a:t>
            </a:r>
            <a:endParaRPr sz="1900"/>
          </a:p>
        </p:txBody>
      </p:sp>
      <p:sp>
        <p:nvSpPr>
          <p:cNvPr id="583" name="Google Shape;583;p83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Key Governing Bodies and Committees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4"/>
          <p:cNvSpPr txBox="1"/>
          <p:nvPr>
            <p:ph type="title"/>
          </p:nvPr>
        </p:nvSpPr>
        <p:spPr>
          <a:xfrm>
            <a:off x="628800" y="1348525"/>
            <a:ext cx="7886400" cy="141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Governing Board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Responsibilities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SWF 2023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SWF 2023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ASWF 2023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